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Lst>
  <p:sldSz cy="6858000" cx="12192000"/>
  <p:notesSz cx="6858000" cy="9144000"/>
  <p:embeddedFontLst>
    <p:embeddedFont>
      <p:font typeface="Helvetica Neue"/>
      <p:regular r:id="rId37"/>
      <p:bold r:id="rId38"/>
      <p:italic r:id="rId39"/>
      <p:boldItalic r:id="rId4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http://customooxmlschemas.google.com/">
      <go:slidesCustomData xmlns:go="http://customooxmlschemas.google.com/" r:id="rId41" roundtripDataSignature="AMtx7miR6scVSGWDmjOg18rmj8xPsWNFM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HelveticaNeue-boldItalic.fntdata"/><Relationship Id="rId20" Type="http://schemas.openxmlformats.org/officeDocument/2006/relationships/slide" Target="slides/slide15.xml"/><Relationship Id="rId41" Type="http://customschemas.google.com/relationships/presentationmetadata" Target="metadata"/><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font" Target="fonts/HelveticaNeue-regular.fntdata"/><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font" Target="fonts/HelveticaNeue-italic.fntdata"/><Relationship Id="rId16" Type="http://schemas.openxmlformats.org/officeDocument/2006/relationships/slide" Target="slides/slide11.xml"/><Relationship Id="rId38" Type="http://schemas.openxmlformats.org/officeDocument/2006/relationships/font" Target="fonts/HelveticaNeue-bold.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C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CA"/>
              <a:t>to be cut </a:t>
            </a:r>
            <a:endParaRPr/>
          </a:p>
        </p:txBody>
      </p:sp>
      <p:sp>
        <p:nvSpPr>
          <p:cNvPr id="138" name="Google Shape;138;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4" name="Google Shape;144;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0" name="Google Shape;150;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6" name="Google Shape;156;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CA"/>
              <a:t>to be cut </a:t>
            </a:r>
            <a:endParaRPr/>
          </a:p>
        </p:txBody>
      </p:sp>
      <p:sp>
        <p:nvSpPr>
          <p:cNvPr id="162" name="Google Shape;162;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CA"/>
              <a:t>to be cut </a:t>
            </a:r>
            <a:endParaRPr/>
          </a:p>
        </p:txBody>
      </p:sp>
      <p:sp>
        <p:nvSpPr>
          <p:cNvPr id="168" name="Google Shape;168;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4" name="Google Shape;174;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1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0" name="Google Shape;180;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CA"/>
              <a:t>to be cut </a:t>
            </a:r>
            <a:endParaRPr/>
          </a:p>
        </p:txBody>
      </p:sp>
      <p:sp>
        <p:nvSpPr>
          <p:cNvPr id="186" name="Google Shape;186;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1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CA"/>
              <a:t>to be cut </a:t>
            </a:r>
            <a:endParaRPr/>
          </a:p>
        </p:txBody>
      </p:sp>
      <p:sp>
        <p:nvSpPr>
          <p:cNvPr id="192" name="Google Shape;192;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2" name="Google Shape;92;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2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8" name="Google Shape;198;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2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4" name="Google Shape;204;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2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0" name="Google Shape;210;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2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6" name="Google Shape;216;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2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2" name="Google Shape;222;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2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8" name="Google Shape;228;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2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4" name="Google Shape;234;p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2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40" name="Google Shape;240;p2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p2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46" name="Google Shape;246;p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2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1" name="Google Shape;251;p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7" name="Google Shape;97;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p3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7" name="Google Shape;257;p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5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3" name="Google Shape;263;p5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CA"/>
              <a:t>change colours for the black pages </a:t>
            </a:r>
            <a:endParaRPr/>
          </a:p>
        </p:txBody>
      </p:sp>
      <p:sp>
        <p:nvSpPr>
          <p:cNvPr id="102" name="Google Shape;102;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8" name="Google Shape;108;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4" name="Google Shape;114;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0" name="Google Shape;120;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6" name="Google Shape;126;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CA"/>
              <a:t>to be cut </a:t>
            </a:r>
            <a:endParaRPr/>
          </a:p>
        </p:txBody>
      </p:sp>
      <p:sp>
        <p:nvSpPr>
          <p:cNvPr id="132" name="Google Shape;132;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5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5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5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5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5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6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6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6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6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6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6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6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6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6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6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5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5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5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5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5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5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5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5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5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5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5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5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5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5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5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5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5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5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5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5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5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5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5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5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5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5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5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5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5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5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5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5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5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5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5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5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5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6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60"/>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6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6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6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6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5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5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5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5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5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CA"/>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pic>
        <p:nvPicPr>
          <p:cNvPr id="88" name="Google Shape;88;p1"/>
          <p:cNvPicPr preferRelativeResize="0"/>
          <p:nvPr/>
        </p:nvPicPr>
        <p:blipFill rotWithShape="1">
          <a:blip r:embed="rId3">
            <a:alphaModFix/>
          </a:blip>
          <a:srcRect b="0" l="0" r="0" t="0"/>
          <a:stretch/>
        </p:blipFill>
        <p:spPr>
          <a:xfrm>
            <a:off x="9122025" y="74732"/>
            <a:ext cx="2938634" cy="1469317"/>
          </a:xfrm>
          <a:prstGeom prst="rect">
            <a:avLst/>
          </a:prstGeom>
          <a:noFill/>
          <a:ln>
            <a:noFill/>
          </a:ln>
        </p:spPr>
      </p:pic>
      <p:sp>
        <p:nvSpPr>
          <p:cNvPr id="89" name="Google Shape;89;p1"/>
          <p:cNvSpPr txBox="1"/>
          <p:nvPr>
            <p:ph type="ctrTitle"/>
          </p:nvPr>
        </p:nvSpPr>
        <p:spPr>
          <a:xfrm>
            <a:off x="0" y="3009306"/>
            <a:ext cx="12191999" cy="194149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1"/>
              </a:buClr>
              <a:buSzPts val="10100"/>
              <a:buFont typeface="Helvetica Neue"/>
              <a:buNone/>
            </a:pPr>
            <a:r>
              <a:rPr b="1" lang="en-CA" sz="10100">
                <a:latin typeface="Helvetica Neue"/>
                <a:ea typeface="Helvetica Neue"/>
                <a:cs typeface="Helvetica Neue"/>
                <a:sym typeface="Helvetica Neue"/>
              </a:rPr>
              <a:t>Assertive Communication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accent2"/>
              </a:buClr>
              <a:buSzPts val="4400"/>
              <a:buFont typeface="Helvetica Neue"/>
              <a:buNone/>
            </a:pPr>
            <a:r>
              <a:rPr b="1" lang="en-CA">
                <a:solidFill>
                  <a:schemeClr val="accent2"/>
                </a:solidFill>
                <a:latin typeface="Helvetica Neue"/>
                <a:ea typeface="Helvetica Neue"/>
                <a:cs typeface="Helvetica Neue"/>
                <a:sym typeface="Helvetica Neue"/>
              </a:rPr>
              <a:t>Aggressive communicators will say, believe, or behave like:</a:t>
            </a:r>
            <a:endParaRPr b="1">
              <a:solidFill>
                <a:schemeClr val="accent2"/>
              </a:solidFill>
              <a:latin typeface="Helvetica Neue"/>
              <a:ea typeface="Helvetica Neue"/>
              <a:cs typeface="Helvetica Neue"/>
              <a:sym typeface="Helvetica Neue"/>
            </a:endParaRPr>
          </a:p>
        </p:txBody>
      </p:sp>
      <p:sp>
        <p:nvSpPr>
          <p:cNvPr id="141" name="Google Shape;141;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85000" lnSpcReduction="20000"/>
          </a:bodyPr>
          <a:lstStyle/>
          <a:p>
            <a:pPr indent="-228600" lvl="0" marL="228600" rtl="0" algn="l">
              <a:lnSpc>
                <a:spcPct val="90000"/>
              </a:lnSpc>
              <a:spcBef>
                <a:spcPts val="0"/>
              </a:spcBef>
              <a:spcAft>
                <a:spcPts val="0"/>
              </a:spcAft>
              <a:buClr>
                <a:schemeClr val="dk1"/>
              </a:buClr>
              <a:buSzPct val="100000"/>
              <a:buChar char="•"/>
            </a:pPr>
            <a:r>
              <a:rPr lang="en-CA">
                <a:latin typeface="Helvetica Neue"/>
                <a:ea typeface="Helvetica Neue"/>
                <a:cs typeface="Helvetica Neue"/>
                <a:sym typeface="Helvetica Neue"/>
              </a:rPr>
              <a:t>“I’m superior and right and you’re inferior and wrong.” </a:t>
            </a:r>
            <a:endParaRPr/>
          </a:p>
          <a:p>
            <a:pPr indent="-228600" lvl="0" marL="228600" rtl="0" algn="l">
              <a:lnSpc>
                <a:spcPct val="90000"/>
              </a:lnSpc>
              <a:spcBef>
                <a:spcPts val="1000"/>
              </a:spcBef>
              <a:spcAft>
                <a:spcPts val="0"/>
              </a:spcAft>
              <a:buClr>
                <a:schemeClr val="dk1"/>
              </a:buClr>
              <a:buSzPct val="100000"/>
              <a:buChar char="•"/>
            </a:pPr>
            <a:r>
              <a:rPr lang="en-CA">
                <a:latin typeface="Helvetica Neue"/>
                <a:ea typeface="Helvetica Neue"/>
                <a:cs typeface="Helvetica Neue"/>
                <a:sym typeface="Helvetica Neue"/>
              </a:rPr>
              <a:t>“I’m loud, bossy and pushy.” </a:t>
            </a:r>
            <a:endParaRPr/>
          </a:p>
          <a:p>
            <a:pPr indent="-228600" lvl="0" marL="228600" rtl="0" algn="l">
              <a:lnSpc>
                <a:spcPct val="90000"/>
              </a:lnSpc>
              <a:spcBef>
                <a:spcPts val="1000"/>
              </a:spcBef>
              <a:spcAft>
                <a:spcPts val="0"/>
              </a:spcAft>
              <a:buClr>
                <a:schemeClr val="dk1"/>
              </a:buClr>
              <a:buSzPct val="100000"/>
              <a:buChar char="•"/>
            </a:pPr>
            <a:r>
              <a:rPr lang="en-CA">
                <a:latin typeface="Helvetica Neue"/>
                <a:ea typeface="Helvetica Neue"/>
                <a:cs typeface="Helvetica Neue"/>
                <a:sym typeface="Helvetica Neue"/>
              </a:rPr>
              <a:t>“I can dominate and intimidate you.” </a:t>
            </a:r>
            <a:endParaRPr/>
          </a:p>
          <a:p>
            <a:pPr indent="-228600" lvl="0" marL="228600" rtl="0" algn="l">
              <a:lnSpc>
                <a:spcPct val="90000"/>
              </a:lnSpc>
              <a:spcBef>
                <a:spcPts val="1000"/>
              </a:spcBef>
              <a:spcAft>
                <a:spcPts val="0"/>
              </a:spcAft>
              <a:buClr>
                <a:schemeClr val="dk1"/>
              </a:buClr>
              <a:buSzPct val="100000"/>
              <a:buChar char="•"/>
            </a:pPr>
            <a:r>
              <a:rPr lang="en-CA">
                <a:latin typeface="Helvetica Neue"/>
                <a:ea typeface="Helvetica Neue"/>
                <a:cs typeface="Helvetica Neue"/>
                <a:sym typeface="Helvetica Neue"/>
              </a:rPr>
              <a:t>“I can violate your rights.” </a:t>
            </a:r>
            <a:endParaRPr/>
          </a:p>
          <a:p>
            <a:pPr indent="-228600" lvl="0" marL="228600" rtl="0" algn="l">
              <a:lnSpc>
                <a:spcPct val="90000"/>
              </a:lnSpc>
              <a:spcBef>
                <a:spcPts val="1000"/>
              </a:spcBef>
              <a:spcAft>
                <a:spcPts val="0"/>
              </a:spcAft>
              <a:buClr>
                <a:schemeClr val="dk1"/>
              </a:buClr>
              <a:buSzPct val="100000"/>
              <a:buChar char="•"/>
            </a:pPr>
            <a:r>
              <a:rPr lang="en-CA">
                <a:latin typeface="Helvetica Neue"/>
                <a:ea typeface="Helvetica Neue"/>
                <a:cs typeface="Helvetica Neue"/>
                <a:sym typeface="Helvetica Neue"/>
              </a:rPr>
              <a:t>“I’ll get my way no matter what.” </a:t>
            </a:r>
            <a:endParaRPr/>
          </a:p>
          <a:p>
            <a:pPr indent="-228600" lvl="0" marL="228600" rtl="0" algn="l">
              <a:lnSpc>
                <a:spcPct val="90000"/>
              </a:lnSpc>
              <a:spcBef>
                <a:spcPts val="1000"/>
              </a:spcBef>
              <a:spcAft>
                <a:spcPts val="0"/>
              </a:spcAft>
              <a:buClr>
                <a:schemeClr val="dk1"/>
              </a:buClr>
              <a:buSzPct val="100000"/>
              <a:buChar char="•"/>
            </a:pPr>
            <a:r>
              <a:rPr lang="en-CA">
                <a:latin typeface="Helvetica Neue"/>
                <a:ea typeface="Helvetica Neue"/>
                <a:cs typeface="Helvetica Neue"/>
                <a:sym typeface="Helvetica Neue"/>
              </a:rPr>
              <a:t>“You’re not worth anything.” </a:t>
            </a:r>
            <a:endParaRPr/>
          </a:p>
          <a:p>
            <a:pPr indent="-228600" lvl="0" marL="228600" rtl="0" algn="l">
              <a:lnSpc>
                <a:spcPct val="90000"/>
              </a:lnSpc>
              <a:spcBef>
                <a:spcPts val="1000"/>
              </a:spcBef>
              <a:spcAft>
                <a:spcPts val="0"/>
              </a:spcAft>
              <a:buClr>
                <a:schemeClr val="dk1"/>
              </a:buClr>
              <a:buSzPct val="100000"/>
              <a:buChar char="•"/>
            </a:pPr>
            <a:r>
              <a:rPr lang="en-CA">
                <a:latin typeface="Helvetica Neue"/>
                <a:ea typeface="Helvetica Neue"/>
                <a:cs typeface="Helvetica Neue"/>
                <a:sym typeface="Helvetica Neue"/>
              </a:rPr>
              <a:t>“It’s all your fault.” </a:t>
            </a:r>
            <a:endParaRPr/>
          </a:p>
          <a:p>
            <a:pPr indent="-228600" lvl="0" marL="228600" rtl="0" algn="l">
              <a:lnSpc>
                <a:spcPct val="90000"/>
              </a:lnSpc>
              <a:spcBef>
                <a:spcPts val="1000"/>
              </a:spcBef>
              <a:spcAft>
                <a:spcPts val="0"/>
              </a:spcAft>
              <a:buClr>
                <a:schemeClr val="dk1"/>
              </a:buClr>
              <a:buSzPct val="100000"/>
              <a:buChar char="•"/>
            </a:pPr>
            <a:r>
              <a:rPr lang="en-CA">
                <a:latin typeface="Helvetica Neue"/>
                <a:ea typeface="Helvetica Neue"/>
                <a:cs typeface="Helvetica Neue"/>
                <a:sym typeface="Helvetica Neue"/>
              </a:rPr>
              <a:t>“I react instantly.” </a:t>
            </a:r>
            <a:endParaRPr/>
          </a:p>
          <a:p>
            <a:pPr indent="-228600" lvl="0" marL="228600" rtl="0" algn="l">
              <a:lnSpc>
                <a:spcPct val="90000"/>
              </a:lnSpc>
              <a:spcBef>
                <a:spcPts val="1000"/>
              </a:spcBef>
              <a:spcAft>
                <a:spcPts val="0"/>
              </a:spcAft>
              <a:buClr>
                <a:schemeClr val="dk1"/>
              </a:buClr>
              <a:buSzPct val="100000"/>
              <a:buChar char="•"/>
            </a:pPr>
            <a:r>
              <a:rPr lang="en-CA">
                <a:latin typeface="Helvetica Neue"/>
                <a:ea typeface="Helvetica Neue"/>
                <a:cs typeface="Helvetica Neue"/>
                <a:sym typeface="Helvetica Neue"/>
              </a:rPr>
              <a:t>“I’m entitled.” </a:t>
            </a:r>
            <a:endParaRPr/>
          </a:p>
          <a:p>
            <a:pPr indent="-228600" lvl="0" marL="228600" rtl="0" algn="l">
              <a:lnSpc>
                <a:spcPct val="90000"/>
              </a:lnSpc>
              <a:spcBef>
                <a:spcPts val="1000"/>
              </a:spcBef>
              <a:spcAft>
                <a:spcPts val="0"/>
              </a:spcAft>
              <a:buClr>
                <a:schemeClr val="dk1"/>
              </a:buClr>
              <a:buSzPct val="100000"/>
              <a:buChar char="•"/>
            </a:pPr>
            <a:r>
              <a:rPr lang="en-CA">
                <a:latin typeface="Helvetica Neue"/>
                <a:ea typeface="Helvetica Neue"/>
                <a:cs typeface="Helvetica Neue"/>
                <a:sym typeface="Helvetica Neue"/>
              </a:rPr>
              <a:t>“You owe me.” </a:t>
            </a:r>
            <a:endParaRPr/>
          </a:p>
          <a:p>
            <a:pPr indent="-228600" lvl="0" marL="228600" rtl="0" algn="l">
              <a:lnSpc>
                <a:spcPct val="90000"/>
              </a:lnSpc>
              <a:spcBef>
                <a:spcPts val="1000"/>
              </a:spcBef>
              <a:spcAft>
                <a:spcPts val="0"/>
              </a:spcAft>
              <a:buClr>
                <a:schemeClr val="dk1"/>
              </a:buClr>
              <a:buSzPct val="100000"/>
              <a:buChar char="•"/>
            </a:pPr>
            <a:r>
              <a:rPr lang="en-CA">
                <a:latin typeface="Helvetica Neue"/>
                <a:ea typeface="Helvetica Neue"/>
                <a:cs typeface="Helvetica Neue"/>
                <a:sym typeface="Helvetica Neue"/>
              </a:rPr>
              <a:t>“I own you.”</a:t>
            </a:r>
            <a:endParaRPr>
              <a:latin typeface="Helvetica Neue"/>
              <a:ea typeface="Helvetica Neue"/>
              <a:cs typeface="Helvetica Neue"/>
              <a:sym typeface="Helvetica Neue"/>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1"/>
          <p:cNvSpPr txBox="1"/>
          <p:nvPr>
            <p:ph type="title"/>
          </p:nvPr>
        </p:nvSpPr>
        <p:spPr>
          <a:xfrm>
            <a:off x="838200" y="365125"/>
            <a:ext cx="10343606"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accent2"/>
              </a:buClr>
              <a:buSzPts val="4400"/>
              <a:buFont typeface="Helvetica Neue"/>
              <a:buNone/>
            </a:pPr>
            <a:r>
              <a:rPr b="1" lang="en-CA">
                <a:solidFill>
                  <a:schemeClr val="accent2"/>
                </a:solidFill>
                <a:latin typeface="Helvetica Neue"/>
                <a:ea typeface="Helvetica Neue"/>
                <a:cs typeface="Helvetica Neue"/>
                <a:sym typeface="Helvetica Neue"/>
              </a:rPr>
              <a:t>Aggressive Communication Patterns:</a:t>
            </a:r>
            <a:endParaRPr b="1">
              <a:solidFill>
                <a:schemeClr val="accent2"/>
              </a:solidFill>
              <a:latin typeface="Helvetica Neue"/>
              <a:ea typeface="Helvetica Neue"/>
              <a:cs typeface="Helvetica Neue"/>
              <a:sym typeface="Helvetica Neue"/>
            </a:endParaRPr>
          </a:p>
        </p:txBody>
      </p:sp>
      <p:sp>
        <p:nvSpPr>
          <p:cNvPr id="147" name="Google Shape;147;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CA">
                <a:latin typeface="Helvetica Neue"/>
                <a:ea typeface="Helvetica Neue"/>
                <a:cs typeface="Helvetica Neue"/>
                <a:sym typeface="Helvetica Neue"/>
              </a:rPr>
              <a:t>become alienated from others </a:t>
            </a:r>
            <a:endParaRPr/>
          </a:p>
          <a:p>
            <a:pPr indent="-50800" lvl="0" marL="228600" rtl="0" algn="l">
              <a:lnSpc>
                <a:spcPct val="90000"/>
              </a:lnSpc>
              <a:spcBef>
                <a:spcPts val="1000"/>
              </a:spcBef>
              <a:spcAft>
                <a:spcPts val="0"/>
              </a:spcAft>
              <a:buClr>
                <a:schemeClr val="dk1"/>
              </a:buClr>
              <a:buSzPts val="2800"/>
              <a:buNone/>
            </a:pPr>
            <a:r>
              <a:t/>
            </a:r>
            <a:endParaRPr>
              <a:latin typeface="Helvetica Neue"/>
              <a:ea typeface="Helvetica Neue"/>
              <a:cs typeface="Helvetica Neue"/>
              <a:sym typeface="Helvetica Neue"/>
            </a:endParaRPr>
          </a:p>
          <a:p>
            <a:pPr indent="-228600" lvl="0" marL="228600" rtl="0" algn="l">
              <a:lnSpc>
                <a:spcPct val="90000"/>
              </a:lnSpc>
              <a:spcBef>
                <a:spcPts val="1000"/>
              </a:spcBef>
              <a:spcAft>
                <a:spcPts val="0"/>
              </a:spcAft>
              <a:buClr>
                <a:schemeClr val="dk1"/>
              </a:buClr>
              <a:buSzPts val="2800"/>
              <a:buChar char="•"/>
            </a:pPr>
            <a:r>
              <a:rPr lang="en-CA">
                <a:latin typeface="Helvetica Neue"/>
                <a:ea typeface="Helvetica Neue"/>
                <a:cs typeface="Helvetica Neue"/>
                <a:sym typeface="Helvetica Neue"/>
              </a:rPr>
              <a:t>alienate others </a:t>
            </a:r>
            <a:endParaRPr/>
          </a:p>
          <a:p>
            <a:pPr indent="-50800" lvl="0" marL="228600" rtl="0" algn="l">
              <a:lnSpc>
                <a:spcPct val="90000"/>
              </a:lnSpc>
              <a:spcBef>
                <a:spcPts val="1000"/>
              </a:spcBef>
              <a:spcAft>
                <a:spcPts val="0"/>
              </a:spcAft>
              <a:buClr>
                <a:schemeClr val="dk1"/>
              </a:buClr>
              <a:buSzPts val="2800"/>
              <a:buNone/>
            </a:pPr>
            <a:r>
              <a:t/>
            </a:r>
            <a:endParaRPr>
              <a:latin typeface="Helvetica Neue"/>
              <a:ea typeface="Helvetica Neue"/>
              <a:cs typeface="Helvetica Neue"/>
              <a:sym typeface="Helvetica Neue"/>
            </a:endParaRPr>
          </a:p>
          <a:p>
            <a:pPr indent="-228600" lvl="0" marL="228600" rtl="0" algn="l">
              <a:lnSpc>
                <a:spcPct val="90000"/>
              </a:lnSpc>
              <a:spcBef>
                <a:spcPts val="1000"/>
              </a:spcBef>
              <a:spcAft>
                <a:spcPts val="0"/>
              </a:spcAft>
              <a:buClr>
                <a:schemeClr val="dk1"/>
              </a:buClr>
              <a:buSzPts val="2800"/>
              <a:buChar char="•"/>
            </a:pPr>
            <a:r>
              <a:rPr lang="en-CA">
                <a:latin typeface="Helvetica Neue"/>
                <a:ea typeface="Helvetica Neue"/>
                <a:cs typeface="Helvetica Neue"/>
                <a:sym typeface="Helvetica Neue"/>
              </a:rPr>
              <a:t>generate fear and hatred in others</a:t>
            </a:r>
            <a:endParaRPr/>
          </a:p>
          <a:p>
            <a:pPr indent="0" lvl="0" marL="0" rtl="0" algn="l">
              <a:lnSpc>
                <a:spcPct val="90000"/>
              </a:lnSpc>
              <a:spcBef>
                <a:spcPts val="1000"/>
              </a:spcBef>
              <a:spcAft>
                <a:spcPts val="0"/>
              </a:spcAft>
              <a:buClr>
                <a:schemeClr val="dk1"/>
              </a:buClr>
              <a:buSzPts val="2800"/>
              <a:buNone/>
            </a:pPr>
            <a:r>
              <a:rPr lang="en-CA">
                <a:latin typeface="Helvetica Neue"/>
                <a:ea typeface="Helvetica Neue"/>
                <a:cs typeface="Helvetica Neue"/>
                <a:sym typeface="Helvetica Neue"/>
              </a:rPr>
              <a:t> </a:t>
            </a:r>
            <a:endParaRPr/>
          </a:p>
          <a:p>
            <a:pPr indent="-228600" lvl="0" marL="228600" rtl="0" algn="l">
              <a:lnSpc>
                <a:spcPct val="90000"/>
              </a:lnSpc>
              <a:spcBef>
                <a:spcPts val="1000"/>
              </a:spcBef>
              <a:spcAft>
                <a:spcPts val="0"/>
              </a:spcAft>
              <a:buClr>
                <a:schemeClr val="dk1"/>
              </a:buClr>
              <a:buSzPts val="2800"/>
              <a:buChar char="•"/>
            </a:pPr>
            <a:r>
              <a:rPr lang="en-CA">
                <a:latin typeface="Helvetica Neue"/>
                <a:ea typeface="Helvetica Neue"/>
                <a:cs typeface="Helvetica Neue"/>
                <a:sym typeface="Helvetica Neue"/>
              </a:rPr>
              <a:t>always blame others instead of owning their issues, and thus are unable to mature</a:t>
            </a:r>
            <a:endParaRPr>
              <a:latin typeface="Helvetica Neue"/>
              <a:ea typeface="Helvetica Neue"/>
              <a:cs typeface="Helvetica Neue"/>
              <a:sym typeface="Helvetica Neue"/>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C00000"/>
              </a:buClr>
              <a:buSzPts val="4400"/>
              <a:buFont typeface="Helvetica Neue"/>
              <a:buNone/>
            </a:pPr>
            <a:r>
              <a:rPr b="1" lang="en-CA">
                <a:solidFill>
                  <a:srgbClr val="C00000"/>
                </a:solidFill>
                <a:latin typeface="Helvetica Neue"/>
                <a:ea typeface="Helvetica Neue"/>
                <a:cs typeface="Helvetica Neue"/>
                <a:sym typeface="Helvetica Neue"/>
              </a:rPr>
              <a:t>What is Passive Communication?</a:t>
            </a:r>
            <a:endParaRPr/>
          </a:p>
        </p:txBody>
      </p:sp>
      <p:sp>
        <p:nvSpPr>
          <p:cNvPr id="153" name="Google Shape;153;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b="1" lang="en-CA">
                <a:latin typeface="Helvetica Neue"/>
                <a:ea typeface="Helvetica Neue"/>
                <a:cs typeface="Helvetica Neue"/>
                <a:sym typeface="Helvetica Neue"/>
              </a:rPr>
              <a:t>Passive Communication </a:t>
            </a:r>
            <a:r>
              <a:rPr lang="en-CA">
                <a:latin typeface="Helvetica Neue"/>
                <a:ea typeface="Helvetica Neue"/>
                <a:cs typeface="Helvetica Neue"/>
                <a:sym typeface="Helvetica Neue"/>
              </a:rPr>
              <a:t>is a style in which individuals have developed a pattern of avoiding expressing their opinions or feelings, protecting their rights, and identifying and meeting their needs. As a result, passive individuals do not respond overtly to hurtful or anger-inducing situations. Instead, they allow grievances and annoyances to mount, usually unaware of the buildup. But once they have reached their high tolerance threshold for unacceptable behavior, they are prone to explosive outbursts, which are usually out of proportion to the triggering incident. After the outburst, however, they may feel shame, guilt, and confusion, so they return to being passive.</a:t>
            </a:r>
            <a:endParaRPr>
              <a:latin typeface="Helvetica Neue"/>
              <a:ea typeface="Helvetica Neue"/>
              <a:cs typeface="Helvetica Neue"/>
              <a:sym typeface="Helvetica Neue"/>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3"/>
          <p:cNvSpPr txBox="1"/>
          <p:nvPr>
            <p:ph type="title"/>
          </p:nvPr>
        </p:nvSpPr>
        <p:spPr>
          <a:xfrm>
            <a:off x="851867" y="220016"/>
            <a:ext cx="10515600" cy="1325563"/>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rgbClr val="C40000"/>
              </a:buClr>
              <a:buSzPct val="100000"/>
              <a:buFont typeface="Helvetica Neue"/>
              <a:buNone/>
            </a:pPr>
            <a:br>
              <a:rPr b="1" lang="en-CA">
                <a:solidFill>
                  <a:srgbClr val="C40000"/>
                </a:solidFill>
                <a:latin typeface="Helvetica Neue"/>
                <a:ea typeface="Helvetica Neue"/>
                <a:cs typeface="Helvetica Neue"/>
                <a:sym typeface="Helvetica Neue"/>
              </a:rPr>
            </a:br>
            <a:r>
              <a:rPr b="1" lang="en-CA">
                <a:solidFill>
                  <a:srgbClr val="C40000"/>
                </a:solidFill>
                <a:latin typeface="Helvetica Neue"/>
                <a:ea typeface="Helvetica Neue"/>
                <a:cs typeface="Helvetica Neue"/>
                <a:sym typeface="Helvetica Neue"/>
              </a:rPr>
              <a:t>Why People Use A Passive Style of Communication</a:t>
            </a:r>
            <a:endParaRPr/>
          </a:p>
        </p:txBody>
      </p:sp>
      <p:sp>
        <p:nvSpPr>
          <p:cNvPr id="159" name="Google Shape;159;p13"/>
          <p:cNvSpPr txBox="1"/>
          <p:nvPr>
            <p:ph idx="1" type="body"/>
          </p:nvPr>
        </p:nvSpPr>
        <p:spPr>
          <a:xfrm>
            <a:off x="851867" y="2052106"/>
            <a:ext cx="10515600" cy="4351338"/>
          </a:xfrm>
          <a:prstGeom prst="rect">
            <a:avLst/>
          </a:prstGeom>
          <a:noFill/>
          <a:ln>
            <a:noFill/>
          </a:ln>
        </p:spPr>
        <p:txBody>
          <a:bodyPr anchorCtr="0" anchor="t" bIns="45700" lIns="91425" spcFirstLastPara="1" rIns="91425" wrap="square" tIns="45700">
            <a:normAutofit lnSpcReduction="10000"/>
          </a:bodyPr>
          <a:lstStyle/>
          <a:p>
            <a:pPr indent="-228600" lvl="0" marL="228600" rtl="0" algn="l">
              <a:lnSpc>
                <a:spcPct val="90000"/>
              </a:lnSpc>
              <a:spcBef>
                <a:spcPts val="0"/>
              </a:spcBef>
              <a:spcAft>
                <a:spcPts val="0"/>
              </a:spcAft>
              <a:buClr>
                <a:schemeClr val="dk1"/>
              </a:buClr>
              <a:buSzPts val="2800"/>
              <a:buChar char="•"/>
            </a:pPr>
            <a:r>
              <a:rPr lang="en-CA">
                <a:latin typeface="Helvetica Neue"/>
                <a:ea typeface="Helvetica Neue"/>
                <a:cs typeface="Helvetica Neue"/>
                <a:sym typeface="Helvetica Neue"/>
              </a:rPr>
              <a:t>	They feel like they </a:t>
            </a:r>
            <a:r>
              <a:rPr b="1" lang="en-CA">
                <a:latin typeface="Helvetica Neue"/>
                <a:ea typeface="Helvetica Neue"/>
                <a:cs typeface="Helvetica Neue"/>
                <a:sym typeface="Helvetica Neue"/>
              </a:rPr>
              <a:t>don’t have control</a:t>
            </a:r>
            <a:r>
              <a:rPr lang="en-CA">
                <a:latin typeface="Helvetica Neue"/>
                <a:ea typeface="Helvetica Neue"/>
                <a:cs typeface="Helvetica Neue"/>
                <a:sym typeface="Helvetica Neue"/>
              </a:rPr>
              <a:t> over their own lives</a:t>
            </a:r>
            <a:endParaRPr/>
          </a:p>
          <a:p>
            <a:pPr indent="-50800" lvl="0" marL="228600" rtl="0" algn="l">
              <a:lnSpc>
                <a:spcPct val="90000"/>
              </a:lnSpc>
              <a:spcBef>
                <a:spcPts val="1000"/>
              </a:spcBef>
              <a:spcAft>
                <a:spcPts val="0"/>
              </a:spcAft>
              <a:buClr>
                <a:schemeClr val="dk1"/>
              </a:buClr>
              <a:buSzPts val="2800"/>
              <a:buNone/>
            </a:pPr>
            <a:r>
              <a:t/>
            </a:r>
            <a:endParaRPr>
              <a:latin typeface="Helvetica Neue"/>
              <a:ea typeface="Helvetica Neue"/>
              <a:cs typeface="Helvetica Neue"/>
              <a:sym typeface="Helvetica Neue"/>
            </a:endParaRPr>
          </a:p>
          <a:p>
            <a:pPr indent="-228600" lvl="0" marL="228600" rtl="0" algn="l">
              <a:lnSpc>
                <a:spcPct val="90000"/>
              </a:lnSpc>
              <a:spcBef>
                <a:spcPts val="1000"/>
              </a:spcBef>
              <a:spcAft>
                <a:spcPts val="0"/>
              </a:spcAft>
              <a:buClr>
                <a:schemeClr val="dk1"/>
              </a:buClr>
              <a:buSzPts val="2800"/>
              <a:buChar char="•"/>
            </a:pPr>
            <a:r>
              <a:rPr lang="en-CA">
                <a:latin typeface="Helvetica Neue"/>
                <a:ea typeface="Helvetica Neue"/>
                <a:cs typeface="Helvetica Neue"/>
                <a:sym typeface="Helvetica Neue"/>
              </a:rPr>
              <a:t>	They don’t trust that they can do things effectively</a:t>
            </a:r>
            <a:endParaRPr/>
          </a:p>
          <a:p>
            <a:pPr indent="-50800" lvl="0" marL="228600" rtl="0" algn="l">
              <a:lnSpc>
                <a:spcPct val="90000"/>
              </a:lnSpc>
              <a:spcBef>
                <a:spcPts val="1000"/>
              </a:spcBef>
              <a:spcAft>
                <a:spcPts val="0"/>
              </a:spcAft>
              <a:buClr>
                <a:schemeClr val="dk1"/>
              </a:buClr>
              <a:buSzPts val="2800"/>
              <a:buNone/>
            </a:pPr>
            <a:r>
              <a:t/>
            </a:r>
            <a:endParaRPr>
              <a:latin typeface="Helvetica Neue"/>
              <a:ea typeface="Helvetica Neue"/>
              <a:cs typeface="Helvetica Neue"/>
              <a:sym typeface="Helvetica Neue"/>
            </a:endParaRPr>
          </a:p>
          <a:p>
            <a:pPr indent="-228600" lvl="0" marL="228600" rtl="0" algn="l">
              <a:lnSpc>
                <a:spcPct val="90000"/>
              </a:lnSpc>
              <a:spcBef>
                <a:spcPts val="1000"/>
              </a:spcBef>
              <a:spcAft>
                <a:spcPts val="0"/>
              </a:spcAft>
              <a:buClr>
                <a:schemeClr val="dk1"/>
              </a:buClr>
              <a:buSzPts val="2800"/>
              <a:buChar char="•"/>
            </a:pPr>
            <a:r>
              <a:rPr lang="en-CA">
                <a:latin typeface="Helvetica Neue"/>
                <a:ea typeface="Helvetica Neue"/>
                <a:cs typeface="Helvetica Neue"/>
                <a:sym typeface="Helvetica Neue"/>
              </a:rPr>
              <a:t>	Their role in life is to be a servant</a:t>
            </a:r>
            <a:endParaRPr/>
          </a:p>
          <a:p>
            <a:pPr indent="0" lvl="0" marL="0" rtl="0" algn="l">
              <a:lnSpc>
                <a:spcPct val="90000"/>
              </a:lnSpc>
              <a:spcBef>
                <a:spcPts val="1000"/>
              </a:spcBef>
              <a:spcAft>
                <a:spcPts val="0"/>
              </a:spcAft>
              <a:buClr>
                <a:schemeClr val="dk1"/>
              </a:buClr>
              <a:buSzPts val="2800"/>
              <a:buNone/>
            </a:pPr>
            <a:r>
              <a:t/>
            </a:r>
            <a:endParaRPr>
              <a:latin typeface="Helvetica Neue"/>
              <a:ea typeface="Helvetica Neue"/>
              <a:cs typeface="Helvetica Neue"/>
              <a:sym typeface="Helvetica Neue"/>
            </a:endParaRPr>
          </a:p>
          <a:p>
            <a:pPr indent="-228600" lvl="0" marL="228600" rtl="0" algn="l">
              <a:lnSpc>
                <a:spcPct val="90000"/>
              </a:lnSpc>
              <a:spcBef>
                <a:spcPts val="1000"/>
              </a:spcBef>
              <a:spcAft>
                <a:spcPts val="0"/>
              </a:spcAft>
              <a:buClr>
                <a:schemeClr val="dk1"/>
              </a:buClr>
              <a:buSzPts val="2800"/>
              <a:buChar char="•"/>
            </a:pPr>
            <a:r>
              <a:rPr lang="en-CA">
                <a:latin typeface="Helvetica Neue"/>
                <a:ea typeface="Helvetica Neue"/>
                <a:cs typeface="Helvetica Neue"/>
                <a:sym typeface="Helvetica Neue"/>
              </a:rPr>
              <a:t>	</a:t>
            </a:r>
            <a:r>
              <a:rPr i="1" lang="en-CA">
                <a:latin typeface="Helvetica Neue"/>
                <a:ea typeface="Helvetica Neue"/>
                <a:cs typeface="Helvetica Neue"/>
                <a:sym typeface="Helvetica Neue"/>
              </a:rPr>
              <a:t>If I don't do what others want - will they still like me?</a:t>
            </a:r>
            <a:endParaRPr/>
          </a:p>
          <a:p>
            <a:pPr indent="-50800" lvl="0" marL="228600" rtl="0" algn="l">
              <a:lnSpc>
                <a:spcPct val="90000"/>
              </a:lnSpc>
              <a:spcBef>
                <a:spcPts val="1000"/>
              </a:spcBef>
              <a:spcAft>
                <a:spcPts val="0"/>
              </a:spcAft>
              <a:buClr>
                <a:schemeClr val="dk1"/>
              </a:buClr>
              <a:buSzPts val="2800"/>
              <a:buNone/>
            </a:pPr>
            <a:r>
              <a:t/>
            </a:r>
            <a:endParaRPr i="1">
              <a:latin typeface="Helvetica Neue"/>
              <a:ea typeface="Helvetica Neue"/>
              <a:cs typeface="Helvetica Neue"/>
              <a:sym typeface="Helvetica Neue"/>
            </a:endParaRPr>
          </a:p>
          <a:p>
            <a:pPr indent="-228600" lvl="0" marL="228600" rtl="0" algn="l">
              <a:lnSpc>
                <a:spcPct val="90000"/>
              </a:lnSpc>
              <a:spcBef>
                <a:spcPts val="1000"/>
              </a:spcBef>
              <a:spcAft>
                <a:spcPts val="0"/>
              </a:spcAft>
              <a:buClr>
                <a:schemeClr val="dk1"/>
              </a:buClr>
              <a:buSzPts val="2800"/>
              <a:buChar char="•"/>
            </a:pPr>
            <a:r>
              <a:rPr lang="en-CA">
                <a:latin typeface="Helvetica Neue"/>
                <a:ea typeface="Helvetica Neue"/>
                <a:cs typeface="Helvetica Neue"/>
                <a:sym typeface="Helvetica Neue"/>
              </a:rPr>
              <a:t>	Learned helplessness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C00000"/>
              </a:buClr>
              <a:buSzPts val="4400"/>
              <a:buFont typeface="Helvetica Neue"/>
              <a:buNone/>
            </a:pPr>
            <a:r>
              <a:rPr b="1" lang="en-CA">
                <a:solidFill>
                  <a:srgbClr val="C00000"/>
                </a:solidFill>
                <a:latin typeface="Helvetica Neue"/>
                <a:ea typeface="Helvetica Neue"/>
                <a:cs typeface="Helvetica Neue"/>
                <a:sym typeface="Helvetica Neue"/>
              </a:rPr>
              <a:t>Passive communicators will often…</a:t>
            </a:r>
            <a:endParaRPr/>
          </a:p>
        </p:txBody>
      </p:sp>
      <p:sp>
        <p:nvSpPr>
          <p:cNvPr id="165" name="Google Shape;165;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CA"/>
              <a:t>fail to assert themselves </a:t>
            </a:r>
            <a:endParaRPr/>
          </a:p>
          <a:p>
            <a:pPr indent="-228600" lvl="0" marL="228600" rtl="0" algn="l">
              <a:lnSpc>
                <a:spcPct val="90000"/>
              </a:lnSpc>
              <a:spcBef>
                <a:spcPts val="1000"/>
              </a:spcBef>
              <a:spcAft>
                <a:spcPts val="0"/>
              </a:spcAft>
              <a:buClr>
                <a:schemeClr val="dk1"/>
              </a:buClr>
              <a:buSzPts val="2800"/>
              <a:buChar char="•"/>
            </a:pPr>
            <a:r>
              <a:rPr lang="en-CA"/>
              <a:t>allow others to deliberately or inadvertently infringe on their rights</a:t>
            </a:r>
            <a:endParaRPr/>
          </a:p>
          <a:p>
            <a:pPr indent="-228600" lvl="0" marL="228600" rtl="0" algn="l">
              <a:lnSpc>
                <a:spcPct val="90000"/>
              </a:lnSpc>
              <a:spcBef>
                <a:spcPts val="1000"/>
              </a:spcBef>
              <a:spcAft>
                <a:spcPts val="0"/>
              </a:spcAft>
              <a:buClr>
                <a:schemeClr val="dk1"/>
              </a:buClr>
              <a:buSzPts val="2800"/>
              <a:buChar char="•"/>
            </a:pPr>
            <a:r>
              <a:rPr lang="en-CA"/>
              <a:t> fail to express their feelings, needs, or opinions </a:t>
            </a:r>
            <a:endParaRPr/>
          </a:p>
          <a:p>
            <a:pPr indent="-228600" lvl="0" marL="228600" rtl="0" algn="l">
              <a:lnSpc>
                <a:spcPct val="90000"/>
              </a:lnSpc>
              <a:spcBef>
                <a:spcPts val="1000"/>
              </a:spcBef>
              <a:spcAft>
                <a:spcPts val="0"/>
              </a:spcAft>
              <a:buClr>
                <a:schemeClr val="dk1"/>
              </a:buClr>
              <a:buSzPts val="2800"/>
              <a:buChar char="•"/>
            </a:pPr>
            <a:r>
              <a:rPr lang="en-CA"/>
              <a:t>tend to speak softly or apologetically </a:t>
            </a:r>
            <a:endParaRPr/>
          </a:p>
          <a:p>
            <a:pPr indent="-228600" lvl="0" marL="228600" rtl="0" algn="l">
              <a:lnSpc>
                <a:spcPct val="90000"/>
              </a:lnSpc>
              <a:spcBef>
                <a:spcPts val="1000"/>
              </a:spcBef>
              <a:spcAft>
                <a:spcPts val="0"/>
              </a:spcAft>
              <a:buClr>
                <a:schemeClr val="dk1"/>
              </a:buClr>
              <a:buSzPts val="2800"/>
              <a:buChar char="•"/>
            </a:pPr>
            <a:r>
              <a:rPr lang="en-CA"/>
              <a:t>exhibit poor eye contact and slumped body posture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C40000"/>
              </a:buClr>
              <a:buSzPts val="4400"/>
              <a:buFont typeface="Helvetica Neue"/>
              <a:buNone/>
            </a:pPr>
            <a:r>
              <a:rPr b="1" lang="en-CA">
                <a:solidFill>
                  <a:srgbClr val="C40000"/>
                </a:solidFill>
                <a:latin typeface="Helvetica Neue"/>
                <a:ea typeface="Helvetica Neue"/>
                <a:cs typeface="Helvetica Neue"/>
                <a:sym typeface="Helvetica Neue"/>
              </a:rPr>
              <a:t>A passive communicator will say, believe, or behave like…</a:t>
            </a:r>
            <a:endParaRPr/>
          </a:p>
        </p:txBody>
      </p:sp>
      <p:sp>
        <p:nvSpPr>
          <p:cNvPr id="171" name="Google Shape;171;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CA"/>
              <a:t>“I’m unable to stand up for my rights.”  </a:t>
            </a:r>
            <a:endParaRPr/>
          </a:p>
          <a:p>
            <a:pPr indent="-228600" lvl="0" marL="228600" rtl="0" algn="l">
              <a:lnSpc>
                <a:spcPct val="90000"/>
              </a:lnSpc>
              <a:spcBef>
                <a:spcPts val="1000"/>
              </a:spcBef>
              <a:spcAft>
                <a:spcPts val="0"/>
              </a:spcAft>
              <a:buClr>
                <a:schemeClr val="dk1"/>
              </a:buClr>
              <a:buSzPts val="2800"/>
              <a:buChar char="•"/>
            </a:pPr>
            <a:r>
              <a:rPr lang="en-CA"/>
              <a:t>“I don’t know what my rights are.” </a:t>
            </a:r>
            <a:endParaRPr/>
          </a:p>
          <a:p>
            <a:pPr indent="-228600" lvl="0" marL="228600" rtl="0" algn="l">
              <a:lnSpc>
                <a:spcPct val="90000"/>
              </a:lnSpc>
              <a:spcBef>
                <a:spcPts val="1000"/>
              </a:spcBef>
              <a:spcAft>
                <a:spcPts val="0"/>
              </a:spcAft>
              <a:buClr>
                <a:schemeClr val="dk1"/>
              </a:buClr>
              <a:buSzPts val="2800"/>
              <a:buChar char="•"/>
            </a:pPr>
            <a:r>
              <a:rPr lang="en-CA"/>
              <a:t>“I get stepped on by everyone." </a:t>
            </a:r>
            <a:endParaRPr/>
          </a:p>
          <a:p>
            <a:pPr indent="-228600" lvl="0" marL="228600" rtl="0" algn="l">
              <a:lnSpc>
                <a:spcPct val="90000"/>
              </a:lnSpc>
              <a:spcBef>
                <a:spcPts val="1000"/>
              </a:spcBef>
              <a:spcAft>
                <a:spcPts val="0"/>
              </a:spcAft>
              <a:buClr>
                <a:schemeClr val="dk1"/>
              </a:buClr>
              <a:buSzPts val="2800"/>
              <a:buChar char="•"/>
            </a:pPr>
            <a:r>
              <a:rPr lang="en-CA"/>
              <a:t>“I’m weak and unable to take care of myself.” </a:t>
            </a:r>
            <a:endParaRPr/>
          </a:p>
          <a:p>
            <a:pPr indent="-228600" lvl="0" marL="228600" rtl="0" algn="l">
              <a:lnSpc>
                <a:spcPct val="90000"/>
              </a:lnSpc>
              <a:spcBef>
                <a:spcPts val="1000"/>
              </a:spcBef>
              <a:spcAft>
                <a:spcPts val="0"/>
              </a:spcAft>
              <a:buClr>
                <a:schemeClr val="dk1"/>
              </a:buClr>
              <a:buSzPts val="2800"/>
              <a:buChar char="•"/>
            </a:pPr>
            <a:r>
              <a:rPr lang="en-CA"/>
              <a:t>“People never consider my feelings.”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16"/>
          <p:cNvSpPr txBox="1"/>
          <p:nvPr>
            <p:ph type="title"/>
          </p:nvPr>
        </p:nvSpPr>
        <p:spPr>
          <a:xfrm>
            <a:off x="1225550" y="314325"/>
            <a:ext cx="97409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C40000"/>
              </a:buClr>
              <a:buSzPts val="4400"/>
              <a:buFont typeface="Helvetica Neue"/>
              <a:buNone/>
            </a:pPr>
            <a:r>
              <a:rPr b="1" lang="en-CA">
                <a:solidFill>
                  <a:srgbClr val="C40000"/>
                </a:solidFill>
                <a:latin typeface="Helvetica Neue"/>
                <a:ea typeface="Helvetica Neue"/>
                <a:cs typeface="Helvetica Neue"/>
                <a:sym typeface="Helvetica Neue"/>
              </a:rPr>
              <a:t>Passive Communication Patterns:</a:t>
            </a:r>
            <a:endParaRPr b="1">
              <a:solidFill>
                <a:srgbClr val="C40000"/>
              </a:solidFill>
              <a:latin typeface="Helvetica Neue"/>
              <a:ea typeface="Helvetica Neue"/>
              <a:cs typeface="Helvetica Neue"/>
              <a:sym typeface="Helvetica Neue"/>
            </a:endParaRPr>
          </a:p>
        </p:txBody>
      </p:sp>
      <p:sp>
        <p:nvSpPr>
          <p:cNvPr id="177" name="Google Shape;177;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92500" lnSpcReduction="10000"/>
          </a:bodyPr>
          <a:lstStyle/>
          <a:p>
            <a:pPr indent="-228600" lvl="0" marL="228600" rtl="0" algn="l">
              <a:lnSpc>
                <a:spcPct val="90000"/>
              </a:lnSpc>
              <a:spcBef>
                <a:spcPts val="0"/>
              </a:spcBef>
              <a:spcAft>
                <a:spcPts val="0"/>
              </a:spcAft>
              <a:buClr>
                <a:schemeClr val="dk1"/>
              </a:buClr>
              <a:buSzPct val="100000"/>
              <a:buChar char="•"/>
            </a:pPr>
            <a:r>
              <a:rPr lang="en-CA"/>
              <a:t>often feel anxious because life seems out of their control </a:t>
            </a:r>
            <a:endParaRPr/>
          </a:p>
          <a:p>
            <a:pPr indent="-64135" lvl="0" marL="228600" rtl="0" algn="l">
              <a:lnSpc>
                <a:spcPct val="90000"/>
              </a:lnSpc>
              <a:spcBef>
                <a:spcPts val="1000"/>
              </a:spcBef>
              <a:spcAft>
                <a:spcPts val="0"/>
              </a:spcAft>
              <a:buClr>
                <a:schemeClr val="dk1"/>
              </a:buClr>
              <a:buSzPct val="100000"/>
              <a:buNone/>
            </a:pPr>
            <a:r>
              <a:t/>
            </a:r>
            <a:endParaRPr/>
          </a:p>
          <a:p>
            <a:pPr indent="-228600" lvl="0" marL="228600" rtl="0" algn="l">
              <a:lnSpc>
                <a:spcPct val="90000"/>
              </a:lnSpc>
              <a:spcBef>
                <a:spcPts val="1000"/>
              </a:spcBef>
              <a:spcAft>
                <a:spcPts val="0"/>
              </a:spcAft>
              <a:buClr>
                <a:schemeClr val="dk1"/>
              </a:buClr>
              <a:buSzPct val="100000"/>
              <a:buChar char="•"/>
            </a:pPr>
            <a:r>
              <a:rPr lang="en-CA"/>
              <a:t>often feel depressed because they feel stuck and hopeless </a:t>
            </a:r>
            <a:endParaRPr/>
          </a:p>
          <a:p>
            <a:pPr indent="-64135" lvl="0" marL="228600" rtl="0" algn="l">
              <a:lnSpc>
                <a:spcPct val="90000"/>
              </a:lnSpc>
              <a:spcBef>
                <a:spcPts val="1000"/>
              </a:spcBef>
              <a:spcAft>
                <a:spcPts val="0"/>
              </a:spcAft>
              <a:buClr>
                <a:schemeClr val="dk1"/>
              </a:buClr>
              <a:buSzPct val="100000"/>
              <a:buNone/>
            </a:pPr>
            <a:r>
              <a:t/>
            </a:r>
            <a:endParaRPr/>
          </a:p>
          <a:p>
            <a:pPr indent="-228600" lvl="0" marL="228600" rtl="0" algn="l">
              <a:lnSpc>
                <a:spcPct val="90000"/>
              </a:lnSpc>
              <a:spcBef>
                <a:spcPts val="1000"/>
              </a:spcBef>
              <a:spcAft>
                <a:spcPts val="0"/>
              </a:spcAft>
              <a:buClr>
                <a:schemeClr val="dk1"/>
              </a:buClr>
              <a:buSzPct val="100000"/>
              <a:buChar char="•"/>
            </a:pPr>
            <a:r>
              <a:rPr lang="en-CA"/>
              <a:t>often feel resentful (but are unaware of it) because their needs are not being met </a:t>
            </a:r>
            <a:endParaRPr/>
          </a:p>
          <a:p>
            <a:pPr indent="-64135" lvl="0" marL="228600" rtl="0" algn="l">
              <a:lnSpc>
                <a:spcPct val="90000"/>
              </a:lnSpc>
              <a:spcBef>
                <a:spcPts val="1000"/>
              </a:spcBef>
              <a:spcAft>
                <a:spcPts val="0"/>
              </a:spcAft>
              <a:buClr>
                <a:schemeClr val="dk1"/>
              </a:buClr>
              <a:buSzPct val="100000"/>
              <a:buNone/>
            </a:pPr>
            <a:r>
              <a:t/>
            </a:r>
            <a:endParaRPr/>
          </a:p>
          <a:p>
            <a:pPr indent="-228600" lvl="0" marL="228600" rtl="0" algn="l">
              <a:lnSpc>
                <a:spcPct val="90000"/>
              </a:lnSpc>
              <a:spcBef>
                <a:spcPts val="1000"/>
              </a:spcBef>
              <a:spcAft>
                <a:spcPts val="0"/>
              </a:spcAft>
              <a:buClr>
                <a:schemeClr val="dk1"/>
              </a:buClr>
              <a:buSzPct val="100000"/>
              <a:buChar char="•"/>
            </a:pPr>
            <a:r>
              <a:rPr lang="en-CA"/>
              <a:t>often feel confused because they ignore their own feelings </a:t>
            </a:r>
            <a:endParaRPr/>
          </a:p>
          <a:p>
            <a:pPr indent="0" lvl="0" marL="0" rtl="0" algn="l">
              <a:lnSpc>
                <a:spcPct val="90000"/>
              </a:lnSpc>
              <a:spcBef>
                <a:spcPts val="1000"/>
              </a:spcBef>
              <a:spcAft>
                <a:spcPts val="0"/>
              </a:spcAft>
              <a:buClr>
                <a:schemeClr val="dk1"/>
              </a:buClr>
              <a:buSzPct val="100000"/>
              <a:buNone/>
            </a:pPr>
            <a:r>
              <a:t/>
            </a:r>
            <a:endParaRPr/>
          </a:p>
          <a:p>
            <a:pPr indent="-228600" lvl="0" marL="228600" rtl="0" algn="l">
              <a:lnSpc>
                <a:spcPct val="90000"/>
              </a:lnSpc>
              <a:spcBef>
                <a:spcPts val="1000"/>
              </a:spcBef>
              <a:spcAft>
                <a:spcPts val="0"/>
              </a:spcAft>
              <a:buClr>
                <a:schemeClr val="dk1"/>
              </a:buClr>
              <a:buSzPct val="100000"/>
              <a:buChar char="•"/>
            </a:pPr>
            <a:r>
              <a:rPr lang="en-CA"/>
              <a:t>are unable to mature because real issues are never addressed</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17"/>
          <p:cNvSpPr txBox="1"/>
          <p:nvPr>
            <p:ph type="title"/>
          </p:nvPr>
        </p:nvSpPr>
        <p:spPr>
          <a:xfrm>
            <a:off x="498613" y="351873"/>
            <a:ext cx="11194774"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7F7F7F"/>
              </a:buClr>
              <a:buSzPts val="4400"/>
              <a:buFont typeface="Helvetica Neue"/>
              <a:buNone/>
            </a:pPr>
            <a:r>
              <a:rPr b="1" lang="en-CA">
                <a:solidFill>
                  <a:srgbClr val="7F7F7F"/>
                </a:solidFill>
                <a:latin typeface="Helvetica Neue"/>
                <a:ea typeface="Helvetica Neue"/>
                <a:cs typeface="Helvetica Neue"/>
                <a:sym typeface="Helvetica Neue"/>
              </a:rPr>
              <a:t>What is Passive Aggressive Communication?</a:t>
            </a:r>
            <a:endParaRPr/>
          </a:p>
        </p:txBody>
      </p:sp>
      <p:sp>
        <p:nvSpPr>
          <p:cNvPr id="183" name="Google Shape;183;p1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b="1" lang="en-CA"/>
              <a:t>Passive Aggressive Communication </a:t>
            </a:r>
            <a:r>
              <a:rPr lang="en-CA"/>
              <a:t>is a style in which individuals appear passive on the surface but are really acting out anger in a subtle, indirect, or behind-the-scenes way. People who develop a pattern of passive-aggressive communication usually feel powerless, stuck, and resentful – in other words, they feel incapable of dealing directly with their resentments so instead, they express their anger by subtly undermining.</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18"/>
          <p:cNvSpPr txBox="1"/>
          <p:nvPr>
            <p:ph type="title"/>
          </p:nvPr>
        </p:nvSpPr>
        <p:spPr>
          <a:xfrm>
            <a:off x="838200" y="0"/>
            <a:ext cx="10515600" cy="1325563"/>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rgbClr val="757070"/>
              </a:buClr>
              <a:buSzPct val="100000"/>
              <a:buFont typeface="Helvetica Neue"/>
              <a:buNone/>
            </a:pPr>
            <a:br>
              <a:rPr b="1" lang="en-CA">
                <a:solidFill>
                  <a:srgbClr val="757070"/>
                </a:solidFill>
                <a:latin typeface="Helvetica Neue"/>
                <a:ea typeface="Helvetica Neue"/>
                <a:cs typeface="Helvetica Neue"/>
                <a:sym typeface="Helvetica Neue"/>
              </a:rPr>
            </a:br>
            <a:r>
              <a:rPr b="1" lang="en-CA">
                <a:solidFill>
                  <a:srgbClr val="757070"/>
                </a:solidFill>
                <a:latin typeface="Helvetica Neue"/>
                <a:ea typeface="Helvetica Neue"/>
                <a:cs typeface="Helvetica Neue"/>
                <a:sym typeface="Helvetica Neue"/>
              </a:rPr>
              <a:t>Why People Use a Passive Aggressive Style of Communication</a:t>
            </a:r>
            <a:endParaRPr/>
          </a:p>
        </p:txBody>
      </p:sp>
      <p:sp>
        <p:nvSpPr>
          <p:cNvPr id="189" name="Google Shape;189;p1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CA">
                <a:latin typeface="Helvetica Neue"/>
                <a:ea typeface="Helvetica Neue"/>
                <a:cs typeface="Helvetica Neue"/>
                <a:sym typeface="Helvetica Neue"/>
              </a:rPr>
              <a:t>Feeling really angry and resentful</a:t>
            </a:r>
            <a:endParaRPr/>
          </a:p>
          <a:p>
            <a:pPr indent="-50800" lvl="0" marL="228600" rtl="0" algn="l">
              <a:lnSpc>
                <a:spcPct val="90000"/>
              </a:lnSpc>
              <a:spcBef>
                <a:spcPts val="1000"/>
              </a:spcBef>
              <a:spcAft>
                <a:spcPts val="0"/>
              </a:spcAft>
              <a:buClr>
                <a:schemeClr val="dk1"/>
              </a:buClr>
              <a:buSzPts val="2800"/>
              <a:buNone/>
            </a:pPr>
            <a:r>
              <a:t/>
            </a:r>
            <a:endParaRPr>
              <a:latin typeface="Helvetica Neue"/>
              <a:ea typeface="Helvetica Neue"/>
              <a:cs typeface="Helvetica Neue"/>
              <a:sym typeface="Helvetica Neue"/>
            </a:endParaRPr>
          </a:p>
          <a:p>
            <a:pPr indent="-228600" lvl="0" marL="228600" rtl="0" algn="l">
              <a:lnSpc>
                <a:spcPct val="90000"/>
              </a:lnSpc>
              <a:spcBef>
                <a:spcPts val="1000"/>
              </a:spcBef>
              <a:spcAft>
                <a:spcPts val="0"/>
              </a:spcAft>
              <a:buClr>
                <a:schemeClr val="dk1"/>
              </a:buClr>
              <a:buSzPts val="2800"/>
              <a:buChar char="•"/>
            </a:pPr>
            <a:r>
              <a:rPr lang="en-CA">
                <a:latin typeface="Helvetica Neue"/>
                <a:ea typeface="Helvetica Neue"/>
                <a:cs typeface="Helvetica Neue"/>
                <a:sym typeface="Helvetica Neue"/>
              </a:rPr>
              <a:t>They need to be in control but are not confident enough to be direct</a:t>
            </a:r>
            <a:endParaRPr/>
          </a:p>
          <a:p>
            <a:pPr indent="-50800" lvl="0" marL="228600" rtl="0" algn="l">
              <a:lnSpc>
                <a:spcPct val="90000"/>
              </a:lnSpc>
              <a:spcBef>
                <a:spcPts val="1000"/>
              </a:spcBef>
              <a:spcAft>
                <a:spcPts val="0"/>
              </a:spcAft>
              <a:buClr>
                <a:schemeClr val="dk1"/>
              </a:buClr>
              <a:buSzPts val="2800"/>
              <a:buNone/>
            </a:pPr>
            <a:r>
              <a:t/>
            </a:r>
            <a:endParaRPr>
              <a:latin typeface="Helvetica Neue"/>
              <a:ea typeface="Helvetica Neue"/>
              <a:cs typeface="Helvetica Neue"/>
              <a:sym typeface="Helvetica Neue"/>
            </a:endParaRPr>
          </a:p>
          <a:p>
            <a:pPr indent="-228600" lvl="0" marL="228600" rtl="0" algn="l">
              <a:lnSpc>
                <a:spcPct val="90000"/>
              </a:lnSpc>
              <a:spcBef>
                <a:spcPts val="1000"/>
              </a:spcBef>
              <a:spcAft>
                <a:spcPts val="0"/>
              </a:spcAft>
              <a:buClr>
                <a:schemeClr val="dk1"/>
              </a:buClr>
              <a:buSzPts val="2800"/>
              <a:buChar char="•"/>
            </a:pPr>
            <a:r>
              <a:rPr lang="en-CA">
                <a:latin typeface="Helvetica Neue"/>
                <a:ea typeface="Helvetica Neue"/>
                <a:cs typeface="Helvetica Neue"/>
                <a:sym typeface="Helvetica Neue"/>
              </a:rPr>
              <a:t> They fear the possible consequences of expressing themselves directly</a:t>
            </a:r>
            <a:endParaRPr/>
          </a:p>
          <a:p>
            <a:pPr indent="-50800" lvl="0" marL="228600" rtl="0" algn="l">
              <a:lnSpc>
                <a:spcPct val="90000"/>
              </a:lnSpc>
              <a:spcBef>
                <a:spcPts val="1000"/>
              </a:spcBef>
              <a:spcAft>
                <a:spcPts val="0"/>
              </a:spcAft>
              <a:buClr>
                <a:schemeClr val="dk1"/>
              </a:buClr>
              <a:buSzPts val="2800"/>
              <a:buNone/>
            </a:pPr>
            <a:r>
              <a:t/>
            </a:r>
            <a:endParaRPr>
              <a:latin typeface="Helvetica Neue"/>
              <a:ea typeface="Helvetica Neue"/>
              <a:cs typeface="Helvetica Neue"/>
              <a:sym typeface="Helvetica Neue"/>
            </a:endParaRPr>
          </a:p>
          <a:p>
            <a:pPr indent="-228600" lvl="0" marL="228600" rtl="0" algn="l">
              <a:lnSpc>
                <a:spcPct val="90000"/>
              </a:lnSpc>
              <a:spcBef>
                <a:spcPts val="1000"/>
              </a:spcBef>
              <a:spcAft>
                <a:spcPts val="0"/>
              </a:spcAft>
              <a:buClr>
                <a:schemeClr val="dk1"/>
              </a:buClr>
              <a:buSzPts val="2800"/>
              <a:buChar char="•"/>
            </a:pPr>
            <a:r>
              <a:rPr lang="en-CA">
                <a:latin typeface="Helvetica Neue"/>
                <a:ea typeface="Helvetica Neue"/>
                <a:cs typeface="Helvetica Neue"/>
                <a:sym typeface="Helvetica Neue"/>
              </a:rPr>
              <a:t>To avoid being responsible for their </a:t>
            </a:r>
            <a:r>
              <a:rPr i="1" lang="en-CA">
                <a:latin typeface="Helvetica Neue"/>
                <a:ea typeface="Helvetica Neue"/>
                <a:cs typeface="Helvetica Neue"/>
                <a:sym typeface="Helvetica Neue"/>
              </a:rPr>
              <a:t>own</a:t>
            </a:r>
            <a:r>
              <a:rPr lang="en-CA">
                <a:latin typeface="Helvetica Neue"/>
                <a:ea typeface="Helvetica Neue"/>
                <a:cs typeface="Helvetica Neue"/>
                <a:sym typeface="Helvetica Neue"/>
              </a:rPr>
              <a:t> actions</a:t>
            </a:r>
            <a:endParaRPr/>
          </a:p>
          <a:p>
            <a:pPr indent="-50800" lvl="0" marL="228600" rtl="0" algn="l">
              <a:lnSpc>
                <a:spcPct val="90000"/>
              </a:lnSpc>
              <a:spcBef>
                <a:spcPts val="1000"/>
              </a:spcBef>
              <a:spcAft>
                <a:spcPts val="0"/>
              </a:spcAft>
              <a:buClr>
                <a:schemeClr val="dk1"/>
              </a:buClr>
              <a:buSzPts val="2800"/>
              <a:buNone/>
            </a:pPr>
            <a:r>
              <a:t/>
            </a:r>
            <a:endParaRPr>
              <a:latin typeface="Helvetica Neue"/>
              <a:ea typeface="Helvetica Neue"/>
              <a:cs typeface="Helvetica Neue"/>
              <a:sym typeface="Helvetica Neue"/>
            </a:endParaRPr>
          </a:p>
          <a:p>
            <a:pPr indent="-50800" lvl="0" marL="228600" rtl="0" algn="l">
              <a:lnSpc>
                <a:spcPct val="90000"/>
              </a:lnSpc>
              <a:spcBef>
                <a:spcPts val="1000"/>
              </a:spcBef>
              <a:spcAft>
                <a:spcPts val="0"/>
              </a:spcAft>
              <a:buClr>
                <a:schemeClr val="dk1"/>
              </a:buClr>
              <a:buSzPts val="2800"/>
              <a:buNone/>
            </a:pPr>
            <a:r>
              <a:t/>
            </a:r>
            <a:endParaRPr>
              <a:latin typeface="Helvetica Neue"/>
              <a:ea typeface="Helvetica Neue"/>
              <a:cs typeface="Helvetica Neue"/>
              <a:sym typeface="Helvetica Neue"/>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19"/>
          <p:cNvSpPr txBox="1"/>
          <p:nvPr>
            <p:ph type="title"/>
          </p:nvPr>
        </p:nvSpPr>
        <p:spPr>
          <a:xfrm>
            <a:off x="145774" y="325368"/>
            <a:ext cx="11900452"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7F7F7F"/>
              </a:buClr>
              <a:buSzPts val="4400"/>
              <a:buFont typeface="Helvetica Neue"/>
              <a:buNone/>
            </a:pPr>
            <a:r>
              <a:rPr b="1" lang="en-CA">
                <a:solidFill>
                  <a:srgbClr val="7F7F7F"/>
                </a:solidFill>
                <a:latin typeface="Helvetica Neue"/>
                <a:ea typeface="Helvetica Neue"/>
                <a:cs typeface="Helvetica Neue"/>
                <a:sym typeface="Helvetica Neue"/>
              </a:rPr>
              <a:t>Passive Aggressive communicators</a:t>
            </a:r>
            <a:br>
              <a:rPr b="1" lang="en-CA">
                <a:solidFill>
                  <a:srgbClr val="7F7F7F"/>
                </a:solidFill>
                <a:latin typeface="Helvetica Neue"/>
                <a:ea typeface="Helvetica Neue"/>
                <a:cs typeface="Helvetica Neue"/>
                <a:sym typeface="Helvetica Neue"/>
              </a:rPr>
            </a:br>
            <a:r>
              <a:rPr b="1" lang="en-CA">
                <a:solidFill>
                  <a:srgbClr val="7F7F7F"/>
                </a:solidFill>
                <a:latin typeface="Helvetica Neue"/>
                <a:ea typeface="Helvetica Neue"/>
                <a:cs typeface="Helvetica Neue"/>
                <a:sym typeface="Helvetica Neue"/>
              </a:rPr>
              <a:t> will often:</a:t>
            </a:r>
            <a:endParaRPr b="1">
              <a:solidFill>
                <a:srgbClr val="7F7F7F"/>
              </a:solidFill>
              <a:latin typeface="Helvetica Neue"/>
              <a:ea typeface="Helvetica Neue"/>
              <a:cs typeface="Helvetica Neue"/>
              <a:sym typeface="Helvetica Neue"/>
            </a:endParaRPr>
          </a:p>
        </p:txBody>
      </p:sp>
      <p:sp>
        <p:nvSpPr>
          <p:cNvPr id="195" name="Google Shape;195;p1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CA"/>
              <a:t>mutter to themselves rather than confront the person or issue </a:t>
            </a:r>
            <a:endParaRPr/>
          </a:p>
          <a:p>
            <a:pPr indent="-228600" lvl="0" marL="228600" rtl="0" algn="l">
              <a:lnSpc>
                <a:spcPct val="90000"/>
              </a:lnSpc>
              <a:spcBef>
                <a:spcPts val="1000"/>
              </a:spcBef>
              <a:spcAft>
                <a:spcPts val="0"/>
              </a:spcAft>
              <a:buClr>
                <a:schemeClr val="dk1"/>
              </a:buClr>
              <a:buSzPts val="2800"/>
              <a:buChar char="•"/>
            </a:pPr>
            <a:r>
              <a:rPr lang="en-CA"/>
              <a:t>have difficulty acknowledging their anger </a:t>
            </a:r>
            <a:endParaRPr/>
          </a:p>
          <a:p>
            <a:pPr indent="-228600" lvl="0" marL="228600" rtl="0" algn="l">
              <a:lnSpc>
                <a:spcPct val="90000"/>
              </a:lnSpc>
              <a:spcBef>
                <a:spcPts val="1000"/>
              </a:spcBef>
              <a:spcAft>
                <a:spcPts val="0"/>
              </a:spcAft>
              <a:buClr>
                <a:schemeClr val="dk1"/>
              </a:buClr>
              <a:buSzPts val="2800"/>
              <a:buChar char="•"/>
            </a:pPr>
            <a:r>
              <a:rPr lang="en-CA"/>
              <a:t>use facial expressions that don't match how they feel - i.e., smiling when angry </a:t>
            </a:r>
            <a:endParaRPr/>
          </a:p>
          <a:p>
            <a:pPr indent="-228600" lvl="0" marL="228600" rtl="0" algn="l">
              <a:lnSpc>
                <a:spcPct val="90000"/>
              </a:lnSpc>
              <a:spcBef>
                <a:spcPts val="1000"/>
              </a:spcBef>
              <a:spcAft>
                <a:spcPts val="0"/>
              </a:spcAft>
              <a:buClr>
                <a:schemeClr val="dk1"/>
              </a:buClr>
              <a:buSzPts val="2800"/>
              <a:buChar char="•"/>
            </a:pPr>
            <a:r>
              <a:rPr lang="en-CA"/>
              <a:t>use sarcasm </a:t>
            </a:r>
            <a:endParaRPr/>
          </a:p>
          <a:p>
            <a:pPr indent="-228600" lvl="0" marL="228600" rtl="0" algn="l">
              <a:lnSpc>
                <a:spcPct val="90000"/>
              </a:lnSpc>
              <a:spcBef>
                <a:spcPts val="1000"/>
              </a:spcBef>
              <a:spcAft>
                <a:spcPts val="0"/>
              </a:spcAft>
              <a:buClr>
                <a:schemeClr val="dk1"/>
              </a:buClr>
              <a:buSzPts val="2800"/>
              <a:buChar char="•"/>
            </a:pPr>
            <a:r>
              <a:rPr lang="en-CA"/>
              <a:t>deny there is a problem </a:t>
            </a:r>
            <a:endParaRPr/>
          </a:p>
          <a:p>
            <a:pPr indent="-228600" lvl="0" marL="228600" rtl="0" algn="l">
              <a:lnSpc>
                <a:spcPct val="90000"/>
              </a:lnSpc>
              <a:spcBef>
                <a:spcPts val="1000"/>
              </a:spcBef>
              <a:spcAft>
                <a:spcPts val="0"/>
              </a:spcAft>
              <a:buClr>
                <a:schemeClr val="dk1"/>
              </a:buClr>
              <a:buSzPts val="2800"/>
              <a:buChar char="•"/>
            </a:pPr>
            <a:r>
              <a:rPr lang="en-CA"/>
              <a:t>appear cooperative while purposely doing things to annoy and disrupt </a:t>
            </a:r>
            <a:endParaRPr/>
          </a:p>
          <a:p>
            <a:pPr indent="-228600" lvl="0" marL="228600" rtl="0" algn="l">
              <a:lnSpc>
                <a:spcPct val="90000"/>
              </a:lnSpc>
              <a:spcBef>
                <a:spcPts val="1000"/>
              </a:spcBef>
              <a:spcAft>
                <a:spcPts val="0"/>
              </a:spcAft>
              <a:buClr>
                <a:schemeClr val="dk1"/>
              </a:buClr>
              <a:buSzPts val="2800"/>
              <a:buChar char="•"/>
            </a:pPr>
            <a:r>
              <a:rPr lang="en-CA"/>
              <a:t>use subtle sabotage to get even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2"/>
          <p:cNvSpPr txBox="1"/>
          <p:nvPr>
            <p:ph type="title"/>
          </p:nvPr>
        </p:nvSpPr>
        <p:spPr>
          <a:xfrm>
            <a:off x="838200" y="365124"/>
            <a:ext cx="10515600" cy="6009172"/>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Helvetica Neue"/>
              <a:buNone/>
            </a:pPr>
            <a:r>
              <a:rPr lang="en-CA" sz="3500">
                <a:latin typeface="Helvetica Neue"/>
                <a:ea typeface="Helvetica Neue"/>
                <a:cs typeface="Helvetica Neue"/>
                <a:sym typeface="Helvetica Neue"/>
              </a:rPr>
              <a:t>Two weeks ago you started a new job at a local café. Last night you worked the closing shift for the first time all by yourself. You show up for work the next morning, and your manager immediately pulls you aside and accuses you of not doing your job properly:</a:t>
            </a:r>
            <a:br>
              <a:rPr lang="en-CA" sz="3500">
                <a:latin typeface="Helvetica Neue"/>
                <a:ea typeface="Helvetica Neue"/>
                <a:cs typeface="Helvetica Neue"/>
                <a:sym typeface="Helvetica Neue"/>
              </a:rPr>
            </a:br>
            <a:br>
              <a:rPr lang="en-CA" sz="3500">
                <a:latin typeface="Helvetica Neue"/>
                <a:ea typeface="Helvetica Neue"/>
                <a:cs typeface="Helvetica Neue"/>
                <a:sym typeface="Helvetica Neue"/>
              </a:rPr>
            </a:br>
            <a:r>
              <a:rPr i="1" lang="en-CA" sz="3500">
                <a:latin typeface="Helvetica Neue"/>
                <a:ea typeface="Helvetica Neue"/>
                <a:cs typeface="Helvetica Neue"/>
                <a:sym typeface="Helvetica Neue"/>
              </a:rPr>
              <a:t>“What were you doing last night?! I came in this morning and things were an absolute mess!!”</a:t>
            </a:r>
            <a:br>
              <a:rPr i="1" lang="en-CA" sz="3500">
                <a:latin typeface="Helvetica Neue"/>
                <a:ea typeface="Helvetica Neue"/>
                <a:cs typeface="Helvetica Neue"/>
                <a:sym typeface="Helvetica Neue"/>
              </a:rPr>
            </a:br>
            <a:br>
              <a:rPr i="1" lang="en-CA" sz="3500">
                <a:latin typeface="Helvetica Neue"/>
                <a:ea typeface="Helvetica Neue"/>
                <a:cs typeface="Helvetica Neue"/>
                <a:sym typeface="Helvetica Neue"/>
              </a:rPr>
            </a:br>
            <a:r>
              <a:rPr lang="en-CA" sz="3500">
                <a:latin typeface="Helvetica Neue"/>
                <a:ea typeface="Helvetica Neue"/>
                <a:cs typeface="Helvetica Neue"/>
                <a:sym typeface="Helvetica Neue"/>
              </a:rPr>
              <a:t>You’re confused and upset. You thought you had followed the to-do list provided by your manager and closed the café properly.</a:t>
            </a:r>
            <a:br>
              <a:rPr i="1" lang="en-CA" sz="3500"/>
            </a:br>
            <a:endParaRPr sz="35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7F7F7F"/>
              </a:buClr>
              <a:buSzPts val="4400"/>
              <a:buFont typeface="Helvetica Neue"/>
              <a:buNone/>
            </a:pPr>
            <a:r>
              <a:rPr b="1" lang="en-CA">
                <a:solidFill>
                  <a:srgbClr val="7F7F7F"/>
                </a:solidFill>
                <a:latin typeface="Helvetica Neue"/>
                <a:ea typeface="Helvetica Neue"/>
                <a:cs typeface="Helvetica Neue"/>
                <a:sym typeface="Helvetica Neue"/>
              </a:rPr>
              <a:t>The passive-aggressive communicator will say, believe, or behave like…</a:t>
            </a:r>
            <a:endParaRPr b="1">
              <a:solidFill>
                <a:srgbClr val="7F7F7F"/>
              </a:solidFill>
              <a:latin typeface="Helvetica Neue"/>
              <a:ea typeface="Helvetica Neue"/>
              <a:cs typeface="Helvetica Neue"/>
              <a:sym typeface="Helvetica Neue"/>
            </a:endParaRPr>
          </a:p>
        </p:txBody>
      </p:sp>
      <p:sp>
        <p:nvSpPr>
          <p:cNvPr id="201" name="Google Shape;201;p2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CA"/>
              <a:t>“I’m weak and resentful, so I sabotage, frustrate, and disrupt.” </a:t>
            </a:r>
            <a:endParaRPr/>
          </a:p>
          <a:p>
            <a:pPr indent="-228600" lvl="0" marL="228600" rtl="0" algn="l">
              <a:lnSpc>
                <a:spcPct val="90000"/>
              </a:lnSpc>
              <a:spcBef>
                <a:spcPts val="1000"/>
              </a:spcBef>
              <a:spcAft>
                <a:spcPts val="0"/>
              </a:spcAft>
              <a:buClr>
                <a:schemeClr val="dk1"/>
              </a:buClr>
              <a:buSzPts val="2800"/>
              <a:buChar char="•"/>
            </a:pPr>
            <a:r>
              <a:rPr lang="en-CA"/>
              <a:t>“I’m powerless to deal with you head on.”</a:t>
            </a:r>
            <a:endParaRPr/>
          </a:p>
          <a:p>
            <a:pPr indent="-228600" lvl="0" marL="228600" rtl="0" algn="l">
              <a:lnSpc>
                <a:spcPct val="90000"/>
              </a:lnSpc>
              <a:spcBef>
                <a:spcPts val="1000"/>
              </a:spcBef>
              <a:spcAft>
                <a:spcPts val="0"/>
              </a:spcAft>
              <a:buClr>
                <a:schemeClr val="dk1"/>
              </a:buClr>
              <a:buSzPts val="2800"/>
              <a:buChar char="•"/>
            </a:pPr>
            <a:r>
              <a:rPr lang="en-CA"/>
              <a:t>“I will appear cooperative but I’m not.”</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757070"/>
              </a:buClr>
              <a:buSzPts val="4400"/>
              <a:buFont typeface="Helvetica Neue"/>
              <a:buNone/>
            </a:pPr>
            <a:r>
              <a:rPr b="1" lang="en-CA">
                <a:solidFill>
                  <a:srgbClr val="757070"/>
                </a:solidFill>
                <a:latin typeface="Helvetica Neue"/>
                <a:ea typeface="Helvetica Neue"/>
                <a:cs typeface="Helvetica Neue"/>
                <a:sym typeface="Helvetica Neue"/>
              </a:rPr>
              <a:t>Passive Aggressive Communication Patterns:</a:t>
            </a:r>
            <a:endParaRPr b="1">
              <a:solidFill>
                <a:srgbClr val="757070"/>
              </a:solidFill>
              <a:latin typeface="Helvetica Neue"/>
              <a:ea typeface="Helvetica Neue"/>
              <a:cs typeface="Helvetica Neue"/>
              <a:sym typeface="Helvetica Neue"/>
            </a:endParaRPr>
          </a:p>
        </p:txBody>
      </p:sp>
      <p:sp>
        <p:nvSpPr>
          <p:cNvPr id="207" name="Google Shape;207;p2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CA">
                <a:latin typeface="Helvetica Neue"/>
                <a:ea typeface="Helvetica Neue"/>
                <a:cs typeface="Helvetica Neue"/>
                <a:sym typeface="Helvetica Neue"/>
              </a:rPr>
              <a:t>become alienated from those around them</a:t>
            </a:r>
            <a:endParaRPr/>
          </a:p>
          <a:p>
            <a:pPr indent="0" lvl="0" marL="0" rtl="0" algn="l">
              <a:lnSpc>
                <a:spcPct val="90000"/>
              </a:lnSpc>
              <a:spcBef>
                <a:spcPts val="1000"/>
              </a:spcBef>
              <a:spcAft>
                <a:spcPts val="0"/>
              </a:spcAft>
              <a:buClr>
                <a:schemeClr val="dk1"/>
              </a:buClr>
              <a:buSzPts val="2800"/>
              <a:buNone/>
            </a:pPr>
            <a:r>
              <a:rPr lang="en-CA">
                <a:latin typeface="Helvetica Neue"/>
                <a:ea typeface="Helvetica Neue"/>
                <a:cs typeface="Helvetica Neue"/>
                <a:sym typeface="Helvetica Neue"/>
              </a:rPr>
              <a:t> </a:t>
            </a:r>
            <a:endParaRPr/>
          </a:p>
          <a:p>
            <a:pPr indent="-228600" lvl="0" marL="228600" rtl="0" algn="l">
              <a:lnSpc>
                <a:spcPct val="90000"/>
              </a:lnSpc>
              <a:spcBef>
                <a:spcPts val="1000"/>
              </a:spcBef>
              <a:spcAft>
                <a:spcPts val="0"/>
              </a:spcAft>
              <a:buClr>
                <a:schemeClr val="dk1"/>
              </a:buClr>
              <a:buSzPts val="2800"/>
              <a:buChar char="•"/>
            </a:pPr>
            <a:r>
              <a:rPr lang="en-CA">
                <a:latin typeface="Helvetica Neue"/>
                <a:ea typeface="Helvetica Neue"/>
                <a:cs typeface="Helvetica Neue"/>
                <a:sym typeface="Helvetica Neue"/>
              </a:rPr>
              <a:t>remain stuck in a position of powerlessness </a:t>
            </a:r>
            <a:endParaRPr/>
          </a:p>
          <a:p>
            <a:pPr indent="0" lvl="0" marL="0" rtl="0" algn="l">
              <a:lnSpc>
                <a:spcPct val="90000"/>
              </a:lnSpc>
              <a:spcBef>
                <a:spcPts val="1000"/>
              </a:spcBef>
              <a:spcAft>
                <a:spcPts val="0"/>
              </a:spcAft>
              <a:buClr>
                <a:schemeClr val="dk1"/>
              </a:buClr>
              <a:buSzPts val="2800"/>
              <a:buNone/>
            </a:pPr>
            <a:r>
              <a:t/>
            </a:r>
            <a:endParaRPr>
              <a:latin typeface="Helvetica Neue"/>
              <a:ea typeface="Helvetica Neue"/>
              <a:cs typeface="Helvetica Neue"/>
              <a:sym typeface="Helvetica Neue"/>
            </a:endParaRPr>
          </a:p>
          <a:p>
            <a:pPr indent="-228600" lvl="0" marL="228600" rtl="0" algn="l">
              <a:lnSpc>
                <a:spcPct val="90000"/>
              </a:lnSpc>
              <a:spcBef>
                <a:spcPts val="1000"/>
              </a:spcBef>
              <a:spcAft>
                <a:spcPts val="0"/>
              </a:spcAft>
              <a:buClr>
                <a:schemeClr val="dk1"/>
              </a:buClr>
              <a:buSzPts val="2800"/>
              <a:buChar char="•"/>
            </a:pPr>
            <a:r>
              <a:rPr lang="en-CA">
                <a:latin typeface="Helvetica Neue"/>
                <a:ea typeface="Helvetica Neue"/>
                <a:cs typeface="Helvetica Neue"/>
                <a:sym typeface="Helvetica Neue"/>
              </a:rPr>
              <a:t>discharge resentment while real issues are never addressed so they can't mature</a:t>
            </a:r>
            <a:endParaRPr>
              <a:latin typeface="Helvetica Neue"/>
              <a:ea typeface="Helvetica Neue"/>
              <a:cs typeface="Helvetica Neue"/>
              <a:sym typeface="Helvetica Neue"/>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000090"/>
              </a:buClr>
              <a:buSzPts val="4400"/>
              <a:buFont typeface="Helvetica Neue"/>
              <a:buNone/>
            </a:pPr>
            <a:r>
              <a:rPr b="1" lang="en-CA">
                <a:solidFill>
                  <a:srgbClr val="000090"/>
                </a:solidFill>
                <a:latin typeface="Helvetica Neue"/>
                <a:ea typeface="Helvetica Neue"/>
                <a:cs typeface="Helvetica Neue"/>
                <a:sym typeface="Helvetica Neue"/>
              </a:rPr>
              <a:t>What is Assertive Communication?</a:t>
            </a:r>
            <a:endParaRPr/>
          </a:p>
        </p:txBody>
      </p:sp>
      <p:sp>
        <p:nvSpPr>
          <p:cNvPr id="213" name="Google Shape;213;p2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b="1" lang="en-CA">
                <a:latin typeface="Helvetica Neue"/>
                <a:ea typeface="Helvetica Neue"/>
                <a:cs typeface="Helvetica Neue"/>
                <a:sym typeface="Helvetica Neue"/>
              </a:rPr>
              <a:t>Assertive Communication </a:t>
            </a:r>
            <a:r>
              <a:rPr lang="en-CA">
                <a:latin typeface="Helvetica Neue"/>
                <a:ea typeface="Helvetica Neue"/>
                <a:cs typeface="Helvetica Neue"/>
                <a:sym typeface="Helvetica Neue"/>
              </a:rPr>
              <a:t>is a style in which individuals expresses both positive and negative ideas in an open, honest and direct way. They clearly state their opinions and feelings, and firmly advocate for their rights and needs without violating the rights of others. These individuals value themselves, their time, and their emotional, spiritual, and physical needs and are strong advocates for themselves while being very respectful of the rights of others. Assertive communicators avoid judgement or blame and allow both parties to have their needs met; constructively rather than emotionally</a:t>
            </a:r>
            <a:endParaRPr>
              <a:latin typeface="Helvetica Neue"/>
              <a:ea typeface="Helvetica Neue"/>
              <a:cs typeface="Helvetica Neue"/>
              <a:sym typeface="Helvetica Neue"/>
            </a:endParaRPr>
          </a:p>
          <a:p>
            <a:pPr indent="-50800" lvl="0" marL="228600" rtl="0" algn="l">
              <a:lnSpc>
                <a:spcPct val="90000"/>
              </a:lnSpc>
              <a:spcBef>
                <a:spcPts val="1000"/>
              </a:spcBef>
              <a:spcAft>
                <a:spcPts val="0"/>
              </a:spcAft>
              <a:buClr>
                <a:schemeClr val="dk1"/>
              </a:buClr>
              <a:buSzPts val="2800"/>
              <a:buNone/>
            </a:pPr>
            <a:r>
              <a:t/>
            </a:r>
            <a:endParaRPr>
              <a:latin typeface="Helvetica Neue"/>
              <a:ea typeface="Helvetica Neue"/>
              <a:cs typeface="Helvetica Neue"/>
              <a:sym typeface="Helvetica Neue"/>
            </a:endParaRPr>
          </a:p>
          <a:p>
            <a:pPr indent="-50800" lvl="0" marL="228600" rtl="0" algn="l">
              <a:lnSpc>
                <a:spcPct val="90000"/>
              </a:lnSpc>
              <a:spcBef>
                <a:spcPts val="1000"/>
              </a:spcBef>
              <a:spcAft>
                <a:spcPts val="0"/>
              </a:spcAft>
              <a:buClr>
                <a:schemeClr val="dk1"/>
              </a:buClr>
              <a:buSzPts val="2800"/>
              <a:buNone/>
            </a:pPr>
            <a:r>
              <a:t/>
            </a:r>
            <a:endParaRPr>
              <a:latin typeface="Helvetica Neue"/>
              <a:ea typeface="Helvetica Neue"/>
              <a:cs typeface="Helvetica Neue"/>
              <a:sym typeface="Helvetica Neue"/>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217" name="Shape 217"/>
        <p:cNvGrpSpPr/>
        <p:nvPr/>
      </p:nvGrpSpPr>
      <p:grpSpPr>
        <a:xfrm>
          <a:off x="0" y="0"/>
          <a:ext cx="0" cy="0"/>
          <a:chOff x="0" y="0"/>
          <a:chExt cx="0" cy="0"/>
        </a:xfrm>
      </p:grpSpPr>
      <p:sp>
        <p:nvSpPr>
          <p:cNvPr id="218" name="Google Shape;218;p23"/>
          <p:cNvSpPr txBox="1"/>
          <p:nvPr>
            <p:ph type="title"/>
          </p:nvPr>
        </p:nvSpPr>
        <p:spPr>
          <a:xfrm>
            <a:off x="838200" y="505137"/>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0000"/>
              </a:buClr>
              <a:buSzPts val="4400"/>
              <a:buFont typeface="Helvetica Neue"/>
              <a:buNone/>
            </a:pPr>
            <a:r>
              <a:rPr b="1" lang="en-CA">
                <a:solidFill>
                  <a:srgbClr val="FF0000"/>
                </a:solidFill>
                <a:latin typeface="Helvetica Neue"/>
                <a:ea typeface="Helvetica Neue"/>
                <a:cs typeface="Helvetica Neue"/>
                <a:sym typeface="Helvetica Neue"/>
              </a:rPr>
              <a:t>Why Use Assertive Communication?</a:t>
            </a:r>
            <a:br>
              <a:rPr lang="en-CA">
                <a:solidFill>
                  <a:srgbClr val="FF0000"/>
                </a:solidFill>
                <a:latin typeface="Helvetica Neue"/>
                <a:ea typeface="Helvetica Neue"/>
                <a:cs typeface="Helvetica Neue"/>
                <a:sym typeface="Helvetica Neue"/>
              </a:rPr>
            </a:br>
            <a:endParaRPr>
              <a:solidFill>
                <a:srgbClr val="FF0000"/>
              </a:solidFill>
              <a:latin typeface="Helvetica Neue"/>
              <a:ea typeface="Helvetica Neue"/>
              <a:cs typeface="Helvetica Neue"/>
              <a:sym typeface="Helvetica Neue"/>
            </a:endParaRPr>
          </a:p>
        </p:txBody>
      </p:sp>
      <p:sp>
        <p:nvSpPr>
          <p:cNvPr id="219" name="Google Shape;219;p23"/>
          <p:cNvSpPr txBox="1"/>
          <p:nvPr>
            <p:ph idx="1" type="body"/>
          </p:nvPr>
        </p:nvSpPr>
        <p:spPr>
          <a:xfrm>
            <a:off x="838200" y="1690687"/>
            <a:ext cx="10515600" cy="4686361"/>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lt1"/>
              </a:buClr>
              <a:buSzPts val="2800"/>
              <a:buChar char="•"/>
            </a:pPr>
            <a:r>
              <a:rPr lang="en-CA">
                <a:solidFill>
                  <a:schemeClr val="lt1"/>
                </a:solidFill>
                <a:latin typeface="Helvetica Neue"/>
                <a:ea typeface="Helvetica Neue"/>
                <a:cs typeface="Helvetica Neue"/>
                <a:sym typeface="Helvetica Neue"/>
              </a:rPr>
              <a:t>Helps us feel good about ourselves and others</a:t>
            </a:r>
            <a:endParaRPr/>
          </a:p>
          <a:p>
            <a:pPr indent="-228600" lvl="0" marL="228600" rtl="0" algn="l">
              <a:lnSpc>
                <a:spcPct val="90000"/>
              </a:lnSpc>
              <a:spcBef>
                <a:spcPts val="1000"/>
              </a:spcBef>
              <a:spcAft>
                <a:spcPts val="0"/>
              </a:spcAft>
              <a:buClr>
                <a:schemeClr val="lt1"/>
              </a:buClr>
              <a:buSzPts val="2800"/>
              <a:buChar char="•"/>
            </a:pPr>
            <a:r>
              <a:rPr lang="en-CA">
                <a:solidFill>
                  <a:schemeClr val="lt1"/>
                </a:solidFill>
                <a:latin typeface="Helvetica Neue"/>
                <a:ea typeface="Helvetica Neue"/>
                <a:cs typeface="Helvetica Neue"/>
                <a:sym typeface="Helvetica Neue"/>
              </a:rPr>
              <a:t>Leads to the development of mutual respect with others</a:t>
            </a:r>
            <a:endParaRPr/>
          </a:p>
          <a:p>
            <a:pPr indent="-228600" lvl="0" marL="228600" rtl="0" algn="l">
              <a:lnSpc>
                <a:spcPct val="90000"/>
              </a:lnSpc>
              <a:spcBef>
                <a:spcPts val="1000"/>
              </a:spcBef>
              <a:spcAft>
                <a:spcPts val="0"/>
              </a:spcAft>
              <a:buClr>
                <a:schemeClr val="lt1"/>
              </a:buClr>
              <a:buSzPts val="2800"/>
              <a:buChar char="•"/>
            </a:pPr>
            <a:r>
              <a:rPr lang="en-CA">
                <a:solidFill>
                  <a:schemeClr val="lt1"/>
                </a:solidFill>
                <a:latin typeface="Helvetica Neue"/>
                <a:ea typeface="Helvetica Neue"/>
                <a:cs typeface="Helvetica Neue"/>
                <a:sym typeface="Helvetica Neue"/>
              </a:rPr>
              <a:t>Helps achieve goals</a:t>
            </a:r>
            <a:endParaRPr/>
          </a:p>
          <a:p>
            <a:pPr indent="-228600" lvl="0" marL="228600" rtl="0" algn="l">
              <a:lnSpc>
                <a:spcPct val="90000"/>
              </a:lnSpc>
              <a:spcBef>
                <a:spcPts val="1000"/>
              </a:spcBef>
              <a:spcAft>
                <a:spcPts val="0"/>
              </a:spcAft>
              <a:buClr>
                <a:schemeClr val="lt1"/>
              </a:buClr>
              <a:buSzPts val="2800"/>
              <a:buChar char="•"/>
            </a:pPr>
            <a:r>
              <a:rPr lang="en-CA">
                <a:solidFill>
                  <a:schemeClr val="lt1"/>
                </a:solidFill>
                <a:latin typeface="Helvetica Neue"/>
                <a:ea typeface="Helvetica Neue"/>
                <a:cs typeface="Helvetica Neue"/>
                <a:sym typeface="Helvetica Neue"/>
              </a:rPr>
              <a:t>Minimizes hurting and alienating other people</a:t>
            </a:r>
            <a:endParaRPr/>
          </a:p>
          <a:p>
            <a:pPr indent="-228600" lvl="0" marL="228600" rtl="0" algn="l">
              <a:lnSpc>
                <a:spcPct val="90000"/>
              </a:lnSpc>
              <a:spcBef>
                <a:spcPts val="1000"/>
              </a:spcBef>
              <a:spcAft>
                <a:spcPts val="0"/>
              </a:spcAft>
              <a:buClr>
                <a:schemeClr val="lt1"/>
              </a:buClr>
              <a:buSzPts val="2800"/>
              <a:buChar char="•"/>
            </a:pPr>
            <a:r>
              <a:rPr lang="en-CA">
                <a:solidFill>
                  <a:schemeClr val="lt1"/>
                </a:solidFill>
                <a:latin typeface="Helvetica Neue"/>
                <a:ea typeface="Helvetica Neue"/>
                <a:cs typeface="Helvetica Neue"/>
                <a:sym typeface="Helvetica Neue"/>
              </a:rPr>
              <a:t>Protects us from being taken advantage of by others</a:t>
            </a:r>
            <a:endParaRPr/>
          </a:p>
          <a:p>
            <a:pPr indent="-228600" lvl="0" marL="228600" rtl="0" algn="l">
              <a:lnSpc>
                <a:spcPct val="90000"/>
              </a:lnSpc>
              <a:spcBef>
                <a:spcPts val="1000"/>
              </a:spcBef>
              <a:spcAft>
                <a:spcPts val="0"/>
              </a:spcAft>
              <a:buClr>
                <a:schemeClr val="lt1"/>
              </a:buClr>
              <a:buSzPts val="2800"/>
              <a:buChar char="•"/>
            </a:pPr>
            <a:r>
              <a:rPr lang="en-CA">
                <a:solidFill>
                  <a:schemeClr val="lt1"/>
                </a:solidFill>
                <a:latin typeface="Helvetica Neue"/>
                <a:ea typeface="Helvetica Neue"/>
                <a:cs typeface="Helvetica Neue"/>
                <a:sym typeface="Helvetica Neue"/>
              </a:rPr>
              <a:t>Enables us to make decisions and free choices in life</a:t>
            </a:r>
            <a:endParaRPr/>
          </a:p>
          <a:p>
            <a:pPr indent="-228600" lvl="0" marL="228600" rtl="0" algn="l">
              <a:lnSpc>
                <a:spcPct val="90000"/>
              </a:lnSpc>
              <a:spcBef>
                <a:spcPts val="1000"/>
              </a:spcBef>
              <a:spcAft>
                <a:spcPts val="0"/>
              </a:spcAft>
              <a:buClr>
                <a:schemeClr val="lt1"/>
              </a:buClr>
              <a:buSzPts val="2800"/>
              <a:buChar char="•"/>
            </a:pPr>
            <a:r>
              <a:rPr lang="en-CA">
                <a:solidFill>
                  <a:schemeClr val="lt1"/>
                </a:solidFill>
                <a:latin typeface="Helvetica Neue"/>
                <a:ea typeface="Helvetica Neue"/>
                <a:cs typeface="Helvetica Neue"/>
                <a:sym typeface="Helvetica Neue"/>
              </a:rPr>
              <a:t>Enables us to express, both verbally and non-verbally, a wide range of feelings and thoughts, both positive and negative</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223" name="Shape 223"/>
        <p:cNvGrpSpPr/>
        <p:nvPr/>
      </p:nvGrpSpPr>
      <p:grpSpPr>
        <a:xfrm>
          <a:off x="0" y="0"/>
          <a:ext cx="0" cy="0"/>
          <a:chOff x="0" y="0"/>
          <a:chExt cx="0" cy="0"/>
        </a:xfrm>
      </p:grpSpPr>
      <p:sp>
        <p:nvSpPr>
          <p:cNvPr id="224" name="Google Shape;224;p24"/>
          <p:cNvSpPr txBox="1"/>
          <p:nvPr>
            <p:ph type="title"/>
          </p:nvPr>
        </p:nvSpPr>
        <p:spPr>
          <a:xfrm>
            <a:off x="838200" y="160012"/>
            <a:ext cx="10515600" cy="1325563"/>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rgbClr val="FF0000"/>
              </a:buClr>
              <a:buSzPct val="100000"/>
              <a:buFont typeface="Helvetica Neue"/>
              <a:buNone/>
            </a:pPr>
            <a:br>
              <a:rPr lang="en-CA">
                <a:solidFill>
                  <a:srgbClr val="FF0000"/>
                </a:solidFill>
                <a:latin typeface="Helvetica Neue"/>
                <a:ea typeface="Helvetica Neue"/>
                <a:cs typeface="Helvetica Neue"/>
                <a:sym typeface="Helvetica Neue"/>
              </a:rPr>
            </a:br>
            <a:br>
              <a:rPr lang="en-CA">
                <a:solidFill>
                  <a:srgbClr val="FF0000"/>
                </a:solidFill>
                <a:latin typeface="Helvetica Neue"/>
                <a:ea typeface="Helvetica Neue"/>
                <a:cs typeface="Helvetica Neue"/>
                <a:sym typeface="Helvetica Neue"/>
              </a:rPr>
            </a:br>
            <a:r>
              <a:rPr b="1" lang="en-CA">
                <a:solidFill>
                  <a:srgbClr val="FF0000"/>
                </a:solidFill>
                <a:latin typeface="Helvetica Neue"/>
                <a:ea typeface="Helvetica Neue"/>
                <a:cs typeface="Helvetica Neue"/>
                <a:sym typeface="Helvetica Neue"/>
              </a:rPr>
              <a:t>Five Main Characteristics of </a:t>
            </a:r>
            <a:br>
              <a:rPr b="1" lang="en-CA">
                <a:solidFill>
                  <a:srgbClr val="FF0000"/>
                </a:solidFill>
                <a:latin typeface="Helvetica Neue"/>
                <a:ea typeface="Helvetica Neue"/>
                <a:cs typeface="Helvetica Neue"/>
                <a:sym typeface="Helvetica Neue"/>
              </a:rPr>
            </a:br>
            <a:r>
              <a:rPr b="1" lang="en-CA">
                <a:solidFill>
                  <a:srgbClr val="FF0000"/>
                </a:solidFill>
                <a:latin typeface="Helvetica Neue"/>
                <a:ea typeface="Helvetica Neue"/>
                <a:cs typeface="Helvetica Neue"/>
                <a:sym typeface="Helvetica Neue"/>
              </a:rPr>
              <a:t>Assertive Communication</a:t>
            </a:r>
            <a:br>
              <a:rPr lang="en-CA">
                <a:solidFill>
                  <a:srgbClr val="FF0000"/>
                </a:solidFill>
                <a:latin typeface="Helvetica Neue"/>
                <a:ea typeface="Helvetica Neue"/>
                <a:cs typeface="Helvetica Neue"/>
                <a:sym typeface="Helvetica Neue"/>
              </a:rPr>
            </a:br>
            <a:br>
              <a:rPr b="1" lang="en-CA">
                <a:solidFill>
                  <a:srgbClr val="FF0000"/>
                </a:solidFill>
                <a:latin typeface="Helvetica Neue"/>
                <a:ea typeface="Helvetica Neue"/>
                <a:cs typeface="Helvetica Neue"/>
                <a:sym typeface="Helvetica Neue"/>
              </a:rPr>
            </a:br>
            <a:endParaRPr>
              <a:solidFill>
                <a:srgbClr val="FF0000"/>
              </a:solidFill>
              <a:latin typeface="Helvetica Neue"/>
              <a:ea typeface="Helvetica Neue"/>
              <a:cs typeface="Helvetica Neue"/>
              <a:sym typeface="Helvetica Neue"/>
            </a:endParaRPr>
          </a:p>
        </p:txBody>
      </p:sp>
      <p:sp>
        <p:nvSpPr>
          <p:cNvPr id="225" name="Google Shape;225;p24"/>
          <p:cNvSpPr txBox="1"/>
          <p:nvPr>
            <p:ph idx="1" type="body"/>
          </p:nvPr>
        </p:nvSpPr>
        <p:spPr>
          <a:xfrm>
            <a:off x="838200" y="1862169"/>
            <a:ext cx="10515600" cy="4351338"/>
          </a:xfrm>
          <a:prstGeom prst="rect">
            <a:avLst/>
          </a:prstGeom>
          <a:noFill/>
          <a:ln>
            <a:noFill/>
          </a:ln>
        </p:spPr>
        <p:txBody>
          <a:bodyPr anchorCtr="0" anchor="t" bIns="45700" lIns="91425" spcFirstLastPara="1" rIns="91425" wrap="square" tIns="45700">
            <a:normAutofit/>
          </a:bodyPr>
          <a:lstStyle/>
          <a:p>
            <a:pPr indent="-514350" lvl="0" marL="514350" rtl="0" algn="l">
              <a:lnSpc>
                <a:spcPct val="90000"/>
              </a:lnSpc>
              <a:spcBef>
                <a:spcPts val="0"/>
              </a:spcBef>
              <a:spcAft>
                <a:spcPts val="0"/>
              </a:spcAft>
              <a:buClr>
                <a:srgbClr val="FF0000"/>
              </a:buClr>
              <a:buSzPts val="2800"/>
              <a:buFont typeface="Calibri"/>
              <a:buAutoNum type="arabicPeriod"/>
            </a:pPr>
            <a:r>
              <a:rPr b="1" lang="en-CA">
                <a:solidFill>
                  <a:srgbClr val="FF0000"/>
                </a:solidFill>
                <a:latin typeface="Helvetica Neue"/>
                <a:ea typeface="Helvetica Neue"/>
                <a:cs typeface="Helvetica Neue"/>
                <a:sym typeface="Helvetica Neue"/>
              </a:rPr>
              <a:t>Eye contact</a:t>
            </a:r>
            <a:r>
              <a:rPr b="1" lang="en-CA">
                <a:solidFill>
                  <a:schemeClr val="lt1"/>
                </a:solidFill>
                <a:latin typeface="Helvetica Neue"/>
                <a:ea typeface="Helvetica Neue"/>
                <a:cs typeface="Helvetica Neue"/>
                <a:sym typeface="Helvetica Neue"/>
              </a:rPr>
              <a:t>: </a:t>
            </a:r>
            <a:r>
              <a:rPr lang="en-CA">
                <a:solidFill>
                  <a:schemeClr val="lt1"/>
                </a:solidFill>
                <a:latin typeface="Helvetica Neue"/>
                <a:ea typeface="Helvetica Neue"/>
                <a:cs typeface="Helvetica Neue"/>
                <a:sym typeface="Helvetica Neue"/>
              </a:rPr>
              <a:t>demonstrates interest, shows sincerity</a:t>
            </a:r>
            <a:endParaRPr/>
          </a:p>
          <a:p>
            <a:pPr indent="-514350" lvl="0" marL="514350" rtl="0" algn="l">
              <a:lnSpc>
                <a:spcPct val="90000"/>
              </a:lnSpc>
              <a:spcBef>
                <a:spcPts val="1000"/>
              </a:spcBef>
              <a:spcAft>
                <a:spcPts val="0"/>
              </a:spcAft>
              <a:buClr>
                <a:srgbClr val="FF0000"/>
              </a:buClr>
              <a:buSzPts val="2800"/>
              <a:buFont typeface="Calibri"/>
              <a:buAutoNum type="arabicPeriod"/>
            </a:pPr>
            <a:r>
              <a:rPr b="1" lang="en-CA">
                <a:solidFill>
                  <a:srgbClr val="FF0000"/>
                </a:solidFill>
                <a:latin typeface="Helvetica Neue"/>
                <a:ea typeface="Helvetica Neue"/>
                <a:cs typeface="Helvetica Neue"/>
                <a:sym typeface="Helvetica Neue"/>
              </a:rPr>
              <a:t>Body language</a:t>
            </a:r>
            <a:r>
              <a:rPr b="1" lang="en-CA">
                <a:solidFill>
                  <a:schemeClr val="lt1"/>
                </a:solidFill>
                <a:latin typeface="Helvetica Neue"/>
                <a:ea typeface="Helvetica Neue"/>
                <a:cs typeface="Helvetica Neue"/>
                <a:sym typeface="Helvetica Neue"/>
              </a:rPr>
              <a:t>: </a:t>
            </a:r>
            <a:r>
              <a:rPr lang="en-CA">
                <a:solidFill>
                  <a:schemeClr val="lt1"/>
                </a:solidFill>
                <a:latin typeface="Helvetica Neue"/>
                <a:ea typeface="Helvetica Neue"/>
                <a:cs typeface="Helvetica Neue"/>
                <a:sym typeface="Helvetica Neue"/>
              </a:rPr>
              <a:t>open</a:t>
            </a:r>
            <a:r>
              <a:rPr b="1" lang="en-CA">
                <a:solidFill>
                  <a:schemeClr val="lt1"/>
                </a:solidFill>
                <a:latin typeface="Helvetica Neue"/>
                <a:ea typeface="Helvetica Neue"/>
                <a:cs typeface="Helvetica Neue"/>
                <a:sym typeface="Helvetica Neue"/>
              </a:rPr>
              <a:t> </a:t>
            </a:r>
            <a:r>
              <a:rPr lang="en-CA">
                <a:solidFill>
                  <a:schemeClr val="lt1"/>
                </a:solidFill>
                <a:latin typeface="Helvetica Neue"/>
                <a:ea typeface="Helvetica Neue"/>
                <a:cs typeface="Helvetica Neue"/>
                <a:sym typeface="Helvetica Neue"/>
              </a:rPr>
              <a:t>body language will improve the significance of the message</a:t>
            </a:r>
            <a:endParaRPr/>
          </a:p>
          <a:p>
            <a:pPr indent="-514350" lvl="0" marL="514350" rtl="0" algn="l">
              <a:lnSpc>
                <a:spcPct val="90000"/>
              </a:lnSpc>
              <a:spcBef>
                <a:spcPts val="1000"/>
              </a:spcBef>
              <a:spcAft>
                <a:spcPts val="0"/>
              </a:spcAft>
              <a:buClr>
                <a:srgbClr val="FF0000"/>
              </a:buClr>
              <a:buSzPts val="2800"/>
              <a:buFont typeface="Calibri"/>
              <a:buAutoNum type="arabicPeriod"/>
            </a:pPr>
            <a:r>
              <a:rPr b="1" lang="en-CA">
                <a:solidFill>
                  <a:srgbClr val="FF0000"/>
                </a:solidFill>
                <a:latin typeface="Helvetica Neue"/>
                <a:ea typeface="Helvetica Neue"/>
                <a:cs typeface="Helvetica Neue"/>
                <a:sym typeface="Helvetica Neue"/>
              </a:rPr>
              <a:t>Voice</a:t>
            </a:r>
            <a:r>
              <a:rPr b="1" lang="en-CA">
                <a:solidFill>
                  <a:schemeClr val="lt1"/>
                </a:solidFill>
                <a:latin typeface="Helvetica Neue"/>
                <a:ea typeface="Helvetica Neue"/>
                <a:cs typeface="Helvetica Neue"/>
                <a:sym typeface="Helvetica Neue"/>
              </a:rPr>
              <a:t>: </a:t>
            </a:r>
            <a:r>
              <a:rPr lang="en-CA">
                <a:solidFill>
                  <a:schemeClr val="lt1"/>
                </a:solidFill>
                <a:latin typeface="Helvetica Neue"/>
                <a:ea typeface="Helvetica Neue"/>
                <a:cs typeface="Helvetica Neue"/>
                <a:sym typeface="Helvetica Neue"/>
              </a:rPr>
              <a:t>a level, well-modulated tone is more convincing, acceptable, and non-intimidating</a:t>
            </a:r>
            <a:endParaRPr/>
          </a:p>
          <a:p>
            <a:pPr indent="-514350" lvl="0" marL="514350" rtl="0" algn="l">
              <a:lnSpc>
                <a:spcPct val="90000"/>
              </a:lnSpc>
              <a:spcBef>
                <a:spcPts val="1000"/>
              </a:spcBef>
              <a:spcAft>
                <a:spcPts val="0"/>
              </a:spcAft>
              <a:buClr>
                <a:srgbClr val="FF0000"/>
              </a:buClr>
              <a:buSzPts val="2800"/>
              <a:buFont typeface="Calibri"/>
              <a:buAutoNum type="arabicPeriod"/>
            </a:pPr>
            <a:r>
              <a:rPr b="1" lang="en-CA">
                <a:solidFill>
                  <a:srgbClr val="FF0000"/>
                </a:solidFill>
                <a:latin typeface="Helvetica Neue"/>
                <a:ea typeface="Helvetica Neue"/>
                <a:cs typeface="Helvetica Neue"/>
                <a:sym typeface="Helvetica Neue"/>
              </a:rPr>
              <a:t>Timing</a:t>
            </a:r>
            <a:r>
              <a:rPr b="1" lang="en-CA">
                <a:solidFill>
                  <a:schemeClr val="lt1"/>
                </a:solidFill>
                <a:latin typeface="Helvetica Neue"/>
                <a:ea typeface="Helvetica Neue"/>
                <a:cs typeface="Helvetica Neue"/>
                <a:sym typeface="Helvetica Neue"/>
              </a:rPr>
              <a:t>: </a:t>
            </a:r>
            <a:r>
              <a:rPr lang="en-CA">
                <a:solidFill>
                  <a:schemeClr val="lt1"/>
                </a:solidFill>
                <a:latin typeface="Helvetica Neue"/>
                <a:ea typeface="Helvetica Neue"/>
                <a:cs typeface="Helvetica Neue"/>
                <a:sym typeface="Helvetica Neue"/>
              </a:rPr>
              <a:t>use your judgement to maximise receptivity and impact</a:t>
            </a:r>
            <a:endParaRPr/>
          </a:p>
          <a:p>
            <a:pPr indent="-514350" lvl="0" marL="514350" rtl="0" algn="l">
              <a:lnSpc>
                <a:spcPct val="90000"/>
              </a:lnSpc>
              <a:spcBef>
                <a:spcPts val="1000"/>
              </a:spcBef>
              <a:spcAft>
                <a:spcPts val="0"/>
              </a:spcAft>
              <a:buClr>
                <a:srgbClr val="FF0000"/>
              </a:buClr>
              <a:buSzPts val="2800"/>
              <a:buFont typeface="Calibri"/>
              <a:buAutoNum type="arabicPeriod"/>
            </a:pPr>
            <a:r>
              <a:rPr b="1" lang="en-CA">
                <a:solidFill>
                  <a:srgbClr val="FF0000"/>
                </a:solidFill>
                <a:latin typeface="Helvetica Neue"/>
                <a:ea typeface="Helvetica Neue"/>
                <a:cs typeface="Helvetica Neue"/>
                <a:sym typeface="Helvetica Neue"/>
              </a:rPr>
              <a:t>Content</a:t>
            </a:r>
            <a:r>
              <a:rPr b="1" lang="en-CA">
                <a:solidFill>
                  <a:schemeClr val="lt1"/>
                </a:solidFill>
                <a:latin typeface="Helvetica Neue"/>
                <a:ea typeface="Helvetica Neue"/>
                <a:cs typeface="Helvetica Neue"/>
                <a:sym typeface="Helvetica Neue"/>
              </a:rPr>
              <a:t>: </a:t>
            </a:r>
            <a:r>
              <a:rPr lang="en-CA">
                <a:solidFill>
                  <a:schemeClr val="lt1"/>
                </a:solidFill>
                <a:latin typeface="Helvetica Neue"/>
                <a:ea typeface="Helvetica Neue"/>
                <a:cs typeface="Helvetica Neue"/>
                <a:sym typeface="Helvetica Neue"/>
              </a:rPr>
              <a:t>what you say is just as important as</a:t>
            </a:r>
            <a:r>
              <a:rPr b="1" lang="en-CA">
                <a:solidFill>
                  <a:schemeClr val="lt1"/>
                </a:solidFill>
                <a:latin typeface="Helvetica Neue"/>
                <a:ea typeface="Helvetica Neue"/>
                <a:cs typeface="Helvetica Neue"/>
                <a:sym typeface="Helvetica Neue"/>
              </a:rPr>
              <a:t> </a:t>
            </a:r>
            <a:r>
              <a:rPr lang="en-CA">
                <a:solidFill>
                  <a:schemeClr val="lt1"/>
                </a:solidFill>
                <a:latin typeface="Helvetica Neue"/>
                <a:ea typeface="Helvetica Neue"/>
                <a:cs typeface="Helvetica Neue"/>
                <a:sym typeface="Helvetica Neue"/>
              </a:rPr>
              <a:t>how, where and when you choose to communicate</a:t>
            </a:r>
            <a:endParaRPr>
              <a:solidFill>
                <a:schemeClr val="lt1"/>
              </a:solidFill>
              <a:latin typeface="Helvetica Neue"/>
              <a:ea typeface="Helvetica Neue"/>
              <a:cs typeface="Helvetica Neue"/>
              <a:sym typeface="Helvetica Neue"/>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2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000090"/>
              </a:buClr>
              <a:buSzPts val="4400"/>
              <a:buFont typeface="Helvetica Neue"/>
              <a:buNone/>
            </a:pPr>
            <a:r>
              <a:rPr b="1" lang="en-CA">
                <a:solidFill>
                  <a:srgbClr val="000090"/>
                </a:solidFill>
                <a:latin typeface="Helvetica Neue"/>
                <a:ea typeface="Helvetica Neue"/>
                <a:cs typeface="Helvetica Neue"/>
                <a:sym typeface="Helvetica Neue"/>
              </a:rPr>
              <a:t>Assertive Communicators will…</a:t>
            </a:r>
            <a:endParaRPr b="1">
              <a:solidFill>
                <a:srgbClr val="0070C0"/>
              </a:solidFill>
              <a:latin typeface="Helvetica Neue"/>
              <a:ea typeface="Helvetica Neue"/>
              <a:cs typeface="Helvetica Neue"/>
              <a:sym typeface="Helvetica Neue"/>
            </a:endParaRPr>
          </a:p>
        </p:txBody>
      </p:sp>
      <p:sp>
        <p:nvSpPr>
          <p:cNvPr id="231" name="Google Shape;231;p2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62500" lnSpcReduction="20000"/>
          </a:bodyPr>
          <a:lstStyle/>
          <a:p>
            <a:pPr indent="-228600" lvl="0" marL="228600" rtl="0" algn="l">
              <a:lnSpc>
                <a:spcPct val="90000"/>
              </a:lnSpc>
              <a:spcBef>
                <a:spcPts val="0"/>
              </a:spcBef>
              <a:spcAft>
                <a:spcPts val="0"/>
              </a:spcAft>
              <a:buClr>
                <a:schemeClr val="dk1"/>
              </a:buClr>
              <a:buSzPct val="100000"/>
              <a:buChar char="•"/>
            </a:pPr>
            <a:r>
              <a:rPr lang="en-CA"/>
              <a:t>state needs and wants clearly, appropriately, and respectfully </a:t>
            </a:r>
            <a:endParaRPr/>
          </a:p>
          <a:p>
            <a:pPr indent="-228600" lvl="0" marL="228600" rtl="0" algn="l">
              <a:lnSpc>
                <a:spcPct val="90000"/>
              </a:lnSpc>
              <a:spcBef>
                <a:spcPts val="1000"/>
              </a:spcBef>
              <a:spcAft>
                <a:spcPts val="0"/>
              </a:spcAft>
              <a:buClr>
                <a:schemeClr val="dk1"/>
              </a:buClr>
              <a:buSzPct val="100000"/>
              <a:buChar char="•"/>
            </a:pPr>
            <a:r>
              <a:rPr lang="en-CA"/>
              <a:t>express feelings clearly, appropriately, and respectfully </a:t>
            </a:r>
            <a:endParaRPr/>
          </a:p>
          <a:p>
            <a:pPr indent="-228600" lvl="0" marL="228600" rtl="0" algn="l">
              <a:lnSpc>
                <a:spcPct val="90000"/>
              </a:lnSpc>
              <a:spcBef>
                <a:spcPts val="1000"/>
              </a:spcBef>
              <a:spcAft>
                <a:spcPts val="0"/>
              </a:spcAft>
              <a:buClr>
                <a:schemeClr val="dk1"/>
              </a:buClr>
              <a:buSzPct val="100000"/>
              <a:buChar char="•"/>
            </a:pPr>
            <a:r>
              <a:rPr lang="en-CA"/>
              <a:t>use “I” statements </a:t>
            </a:r>
            <a:endParaRPr/>
          </a:p>
          <a:p>
            <a:pPr indent="-228600" lvl="0" marL="228600" rtl="0" algn="l">
              <a:lnSpc>
                <a:spcPct val="90000"/>
              </a:lnSpc>
              <a:spcBef>
                <a:spcPts val="1000"/>
              </a:spcBef>
              <a:spcAft>
                <a:spcPts val="0"/>
              </a:spcAft>
              <a:buClr>
                <a:schemeClr val="dk1"/>
              </a:buClr>
              <a:buSzPct val="100000"/>
              <a:buChar char="•"/>
            </a:pPr>
            <a:r>
              <a:rPr lang="en-CA"/>
              <a:t>communicate respect for others </a:t>
            </a:r>
            <a:endParaRPr/>
          </a:p>
          <a:p>
            <a:pPr indent="-228600" lvl="0" marL="228600" rtl="0" algn="l">
              <a:lnSpc>
                <a:spcPct val="90000"/>
              </a:lnSpc>
              <a:spcBef>
                <a:spcPts val="1000"/>
              </a:spcBef>
              <a:spcAft>
                <a:spcPts val="0"/>
              </a:spcAft>
              <a:buClr>
                <a:schemeClr val="dk1"/>
              </a:buClr>
              <a:buSzPct val="100000"/>
              <a:buChar char="•"/>
            </a:pPr>
            <a:r>
              <a:rPr lang="en-CA"/>
              <a:t>listen well without interrupting </a:t>
            </a:r>
            <a:endParaRPr/>
          </a:p>
          <a:p>
            <a:pPr indent="-228600" lvl="0" marL="228600" rtl="0" algn="l">
              <a:lnSpc>
                <a:spcPct val="90000"/>
              </a:lnSpc>
              <a:spcBef>
                <a:spcPts val="1000"/>
              </a:spcBef>
              <a:spcAft>
                <a:spcPts val="0"/>
              </a:spcAft>
              <a:buClr>
                <a:schemeClr val="dk1"/>
              </a:buClr>
              <a:buSzPct val="100000"/>
              <a:buChar char="•"/>
            </a:pPr>
            <a:r>
              <a:rPr lang="en-CA"/>
              <a:t>feel in control of self </a:t>
            </a:r>
            <a:endParaRPr/>
          </a:p>
          <a:p>
            <a:pPr indent="-228600" lvl="0" marL="228600" rtl="0" algn="l">
              <a:lnSpc>
                <a:spcPct val="90000"/>
              </a:lnSpc>
              <a:spcBef>
                <a:spcPts val="1000"/>
              </a:spcBef>
              <a:spcAft>
                <a:spcPts val="0"/>
              </a:spcAft>
              <a:buClr>
                <a:schemeClr val="dk1"/>
              </a:buClr>
              <a:buSzPct val="100000"/>
              <a:buChar char="•"/>
            </a:pPr>
            <a:r>
              <a:rPr lang="en-CA"/>
              <a:t>have good eye contact </a:t>
            </a:r>
            <a:endParaRPr/>
          </a:p>
          <a:p>
            <a:pPr indent="-228600" lvl="0" marL="228600" rtl="0" algn="l">
              <a:lnSpc>
                <a:spcPct val="90000"/>
              </a:lnSpc>
              <a:spcBef>
                <a:spcPts val="1000"/>
              </a:spcBef>
              <a:spcAft>
                <a:spcPts val="0"/>
              </a:spcAft>
              <a:buClr>
                <a:schemeClr val="dk1"/>
              </a:buClr>
              <a:buSzPct val="100000"/>
              <a:buChar char="•"/>
            </a:pPr>
            <a:r>
              <a:rPr lang="en-CA"/>
              <a:t>speak in a calm and clear tone of voice </a:t>
            </a:r>
            <a:endParaRPr/>
          </a:p>
          <a:p>
            <a:pPr indent="-228600" lvl="0" marL="228600" rtl="0" algn="l">
              <a:lnSpc>
                <a:spcPct val="90000"/>
              </a:lnSpc>
              <a:spcBef>
                <a:spcPts val="1000"/>
              </a:spcBef>
              <a:spcAft>
                <a:spcPts val="0"/>
              </a:spcAft>
              <a:buClr>
                <a:schemeClr val="dk1"/>
              </a:buClr>
              <a:buSzPct val="100000"/>
              <a:buChar char="•"/>
            </a:pPr>
            <a:r>
              <a:rPr lang="en-CA"/>
              <a:t>have a relaxed body posture </a:t>
            </a:r>
            <a:endParaRPr/>
          </a:p>
          <a:p>
            <a:pPr indent="-228600" lvl="0" marL="228600" rtl="0" algn="l">
              <a:lnSpc>
                <a:spcPct val="90000"/>
              </a:lnSpc>
              <a:spcBef>
                <a:spcPts val="1000"/>
              </a:spcBef>
              <a:spcAft>
                <a:spcPts val="0"/>
              </a:spcAft>
              <a:buClr>
                <a:schemeClr val="dk1"/>
              </a:buClr>
              <a:buSzPct val="100000"/>
              <a:buChar char="•"/>
            </a:pPr>
            <a:r>
              <a:rPr lang="en-CA"/>
              <a:t>feel connected to others </a:t>
            </a:r>
            <a:endParaRPr/>
          </a:p>
          <a:p>
            <a:pPr indent="-228600" lvl="0" marL="228600" rtl="0" algn="l">
              <a:lnSpc>
                <a:spcPct val="90000"/>
              </a:lnSpc>
              <a:spcBef>
                <a:spcPts val="1000"/>
              </a:spcBef>
              <a:spcAft>
                <a:spcPts val="0"/>
              </a:spcAft>
              <a:buClr>
                <a:schemeClr val="dk1"/>
              </a:buClr>
              <a:buSzPct val="100000"/>
              <a:buChar char="•"/>
            </a:pPr>
            <a:r>
              <a:rPr lang="en-CA"/>
              <a:t>feel competent and in control </a:t>
            </a:r>
            <a:endParaRPr/>
          </a:p>
          <a:p>
            <a:pPr indent="-228600" lvl="0" marL="228600" rtl="0" algn="l">
              <a:lnSpc>
                <a:spcPct val="90000"/>
              </a:lnSpc>
              <a:spcBef>
                <a:spcPts val="1000"/>
              </a:spcBef>
              <a:spcAft>
                <a:spcPts val="0"/>
              </a:spcAft>
              <a:buClr>
                <a:schemeClr val="dk1"/>
              </a:buClr>
              <a:buSzPct val="100000"/>
              <a:buChar char="•"/>
            </a:pPr>
            <a:r>
              <a:rPr lang="en-CA"/>
              <a:t>not allow others to abuse or manipulate them </a:t>
            </a:r>
            <a:endParaRPr/>
          </a:p>
          <a:p>
            <a:pPr indent="-228600" lvl="0" marL="228600" rtl="0" algn="l">
              <a:lnSpc>
                <a:spcPct val="90000"/>
              </a:lnSpc>
              <a:spcBef>
                <a:spcPts val="1000"/>
              </a:spcBef>
              <a:spcAft>
                <a:spcPts val="0"/>
              </a:spcAft>
              <a:buClr>
                <a:schemeClr val="dk1"/>
              </a:buClr>
              <a:buSzPct val="100000"/>
              <a:buChar char="•"/>
            </a:pPr>
            <a:r>
              <a:rPr lang="en-CA"/>
              <a:t>stand up for their rights</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000090"/>
              </a:buClr>
              <a:buSzPts val="4400"/>
              <a:buFont typeface="Helvetica Neue"/>
              <a:buNone/>
            </a:pPr>
            <a:r>
              <a:rPr b="1" lang="en-CA">
                <a:solidFill>
                  <a:srgbClr val="000090"/>
                </a:solidFill>
                <a:latin typeface="Helvetica Neue"/>
                <a:ea typeface="Helvetica Neue"/>
                <a:cs typeface="Helvetica Neue"/>
                <a:sym typeface="Helvetica Neue"/>
              </a:rPr>
              <a:t>Assertive Communicators will say, believe, or behave like…</a:t>
            </a:r>
            <a:endParaRPr b="1">
              <a:solidFill>
                <a:srgbClr val="002060"/>
              </a:solidFill>
              <a:latin typeface="Helvetica Neue"/>
              <a:ea typeface="Helvetica Neue"/>
              <a:cs typeface="Helvetica Neue"/>
              <a:sym typeface="Helvetica Neue"/>
            </a:endParaRPr>
          </a:p>
        </p:txBody>
      </p:sp>
      <p:sp>
        <p:nvSpPr>
          <p:cNvPr id="237" name="Google Shape;237;p2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92500" lnSpcReduction="20000"/>
          </a:bodyPr>
          <a:lstStyle/>
          <a:p>
            <a:pPr indent="-228600" lvl="0" marL="228600" rtl="0" algn="l">
              <a:lnSpc>
                <a:spcPct val="90000"/>
              </a:lnSpc>
              <a:spcBef>
                <a:spcPts val="0"/>
              </a:spcBef>
              <a:spcAft>
                <a:spcPts val="0"/>
              </a:spcAft>
              <a:buClr>
                <a:schemeClr val="dk1"/>
              </a:buClr>
              <a:buSzPct val="100000"/>
              <a:buChar char="•"/>
            </a:pPr>
            <a:r>
              <a:rPr lang="en-CA"/>
              <a:t>“We are equally entitled to express ourselves respectfully to one another.” </a:t>
            </a:r>
            <a:endParaRPr/>
          </a:p>
          <a:p>
            <a:pPr indent="-228600" lvl="0" marL="228600" rtl="0" algn="l">
              <a:lnSpc>
                <a:spcPct val="90000"/>
              </a:lnSpc>
              <a:spcBef>
                <a:spcPts val="1000"/>
              </a:spcBef>
              <a:spcAft>
                <a:spcPts val="0"/>
              </a:spcAft>
              <a:buClr>
                <a:schemeClr val="dk1"/>
              </a:buClr>
              <a:buSzPct val="100000"/>
              <a:buChar char="•"/>
            </a:pPr>
            <a:r>
              <a:rPr lang="en-CA"/>
              <a:t>“I am confident about who I am.” </a:t>
            </a:r>
            <a:endParaRPr/>
          </a:p>
          <a:p>
            <a:pPr indent="-228600" lvl="0" marL="228600" rtl="0" algn="l">
              <a:lnSpc>
                <a:spcPct val="90000"/>
              </a:lnSpc>
              <a:spcBef>
                <a:spcPts val="1000"/>
              </a:spcBef>
              <a:spcAft>
                <a:spcPts val="0"/>
              </a:spcAft>
              <a:buClr>
                <a:schemeClr val="dk1"/>
              </a:buClr>
              <a:buSzPct val="100000"/>
              <a:buChar char="•"/>
            </a:pPr>
            <a:r>
              <a:rPr lang="en-CA"/>
              <a:t>“I realize I have choices in my life and I consider my options.” </a:t>
            </a:r>
            <a:endParaRPr/>
          </a:p>
          <a:p>
            <a:pPr indent="-228600" lvl="0" marL="228600" rtl="0" algn="l">
              <a:lnSpc>
                <a:spcPct val="90000"/>
              </a:lnSpc>
              <a:spcBef>
                <a:spcPts val="1000"/>
              </a:spcBef>
              <a:spcAft>
                <a:spcPts val="0"/>
              </a:spcAft>
              <a:buClr>
                <a:schemeClr val="dk1"/>
              </a:buClr>
              <a:buSzPct val="100000"/>
              <a:buChar char="•"/>
            </a:pPr>
            <a:r>
              <a:rPr lang="en-CA"/>
              <a:t>“I speak clearly, honestly, and to the point.” </a:t>
            </a:r>
            <a:endParaRPr/>
          </a:p>
          <a:p>
            <a:pPr indent="-228600" lvl="0" marL="228600" rtl="0" algn="l">
              <a:lnSpc>
                <a:spcPct val="90000"/>
              </a:lnSpc>
              <a:spcBef>
                <a:spcPts val="1000"/>
              </a:spcBef>
              <a:spcAft>
                <a:spcPts val="0"/>
              </a:spcAft>
              <a:buClr>
                <a:schemeClr val="dk1"/>
              </a:buClr>
              <a:buSzPct val="100000"/>
              <a:buChar char="•"/>
            </a:pPr>
            <a:r>
              <a:rPr lang="en-CA"/>
              <a:t>“I can’t control others but I can control myself.” </a:t>
            </a:r>
            <a:endParaRPr/>
          </a:p>
          <a:p>
            <a:pPr indent="-228600" lvl="0" marL="228600" rtl="0" algn="l">
              <a:lnSpc>
                <a:spcPct val="90000"/>
              </a:lnSpc>
              <a:spcBef>
                <a:spcPts val="1000"/>
              </a:spcBef>
              <a:spcAft>
                <a:spcPts val="0"/>
              </a:spcAft>
              <a:buClr>
                <a:schemeClr val="dk1"/>
              </a:buClr>
              <a:buSzPct val="100000"/>
              <a:buChar char="•"/>
            </a:pPr>
            <a:r>
              <a:rPr lang="en-CA"/>
              <a:t>“I place a high priority on having my rights respected.” </a:t>
            </a:r>
            <a:endParaRPr/>
          </a:p>
          <a:p>
            <a:pPr indent="-228600" lvl="0" marL="228600" rtl="0" algn="l">
              <a:lnSpc>
                <a:spcPct val="90000"/>
              </a:lnSpc>
              <a:spcBef>
                <a:spcPts val="1000"/>
              </a:spcBef>
              <a:spcAft>
                <a:spcPts val="0"/>
              </a:spcAft>
              <a:buClr>
                <a:schemeClr val="dk1"/>
              </a:buClr>
              <a:buSzPct val="100000"/>
              <a:buChar char="•"/>
            </a:pPr>
            <a:r>
              <a:rPr lang="en-CA"/>
              <a:t>“I am responsible for getting my needs met in a respectful manner.” </a:t>
            </a:r>
            <a:endParaRPr/>
          </a:p>
          <a:p>
            <a:pPr indent="-228600" lvl="0" marL="228600" rtl="0" algn="l">
              <a:lnSpc>
                <a:spcPct val="90000"/>
              </a:lnSpc>
              <a:spcBef>
                <a:spcPts val="1000"/>
              </a:spcBef>
              <a:spcAft>
                <a:spcPts val="0"/>
              </a:spcAft>
              <a:buClr>
                <a:schemeClr val="dk1"/>
              </a:buClr>
              <a:buSzPct val="100000"/>
              <a:buChar char="•"/>
            </a:pPr>
            <a:r>
              <a:rPr lang="en-CA"/>
              <a:t>“I respect the rights of others.” </a:t>
            </a:r>
            <a:endParaRPr/>
          </a:p>
          <a:p>
            <a:pPr indent="-228600" lvl="0" marL="228600" rtl="0" algn="l">
              <a:lnSpc>
                <a:spcPct val="90000"/>
              </a:lnSpc>
              <a:spcBef>
                <a:spcPts val="1000"/>
              </a:spcBef>
              <a:spcAft>
                <a:spcPts val="0"/>
              </a:spcAft>
              <a:buClr>
                <a:schemeClr val="dk1"/>
              </a:buClr>
              <a:buSzPct val="100000"/>
              <a:buChar char="•"/>
            </a:pPr>
            <a:r>
              <a:rPr lang="en-CA"/>
              <a:t>“Nobody owes me anything unless they’ve agreed to give it to me.” </a:t>
            </a:r>
            <a:endParaRPr/>
          </a:p>
          <a:p>
            <a:pPr indent="-228600" lvl="0" marL="228600" rtl="0" algn="l">
              <a:lnSpc>
                <a:spcPct val="90000"/>
              </a:lnSpc>
              <a:spcBef>
                <a:spcPts val="1000"/>
              </a:spcBef>
              <a:spcAft>
                <a:spcPts val="0"/>
              </a:spcAft>
              <a:buClr>
                <a:schemeClr val="dk1"/>
              </a:buClr>
              <a:buSzPct val="100000"/>
              <a:buChar char="•"/>
            </a:pPr>
            <a:r>
              <a:rPr lang="en-CA"/>
              <a:t>“I’m 100% responsible for my own happiness.”</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2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000090"/>
              </a:buClr>
              <a:buSzPts val="4400"/>
              <a:buFont typeface="Helvetica Neue"/>
              <a:buNone/>
            </a:pPr>
            <a:r>
              <a:rPr b="1" lang="en-CA">
                <a:solidFill>
                  <a:srgbClr val="000090"/>
                </a:solidFill>
                <a:latin typeface="Helvetica Neue"/>
                <a:ea typeface="Helvetica Neue"/>
                <a:cs typeface="Helvetica Neue"/>
                <a:sym typeface="Helvetica Neue"/>
              </a:rPr>
              <a:t>Assertive Communication Patterns:</a:t>
            </a:r>
            <a:endParaRPr b="1">
              <a:latin typeface="Helvetica Neue"/>
              <a:ea typeface="Helvetica Neue"/>
              <a:cs typeface="Helvetica Neue"/>
              <a:sym typeface="Helvetica Neue"/>
            </a:endParaRPr>
          </a:p>
        </p:txBody>
      </p:sp>
      <p:sp>
        <p:nvSpPr>
          <p:cNvPr id="243" name="Google Shape;243;p2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CA">
                <a:latin typeface="Helvetica Neue"/>
                <a:ea typeface="Helvetica Neue"/>
                <a:cs typeface="Helvetica Neue"/>
                <a:sym typeface="Helvetica Neue"/>
              </a:rPr>
              <a:t>feel connected to others </a:t>
            </a:r>
            <a:endParaRPr/>
          </a:p>
          <a:p>
            <a:pPr indent="-50800" lvl="0" marL="228600" rtl="0" algn="l">
              <a:lnSpc>
                <a:spcPct val="90000"/>
              </a:lnSpc>
              <a:spcBef>
                <a:spcPts val="1000"/>
              </a:spcBef>
              <a:spcAft>
                <a:spcPts val="0"/>
              </a:spcAft>
              <a:buClr>
                <a:schemeClr val="dk1"/>
              </a:buClr>
              <a:buSzPts val="2800"/>
              <a:buNone/>
            </a:pPr>
            <a:r>
              <a:t/>
            </a:r>
            <a:endParaRPr>
              <a:latin typeface="Helvetica Neue"/>
              <a:ea typeface="Helvetica Neue"/>
              <a:cs typeface="Helvetica Neue"/>
              <a:sym typeface="Helvetica Neue"/>
            </a:endParaRPr>
          </a:p>
          <a:p>
            <a:pPr indent="-228600" lvl="0" marL="228600" rtl="0" algn="l">
              <a:lnSpc>
                <a:spcPct val="90000"/>
              </a:lnSpc>
              <a:spcBef>
                <a:spcPts val="1000"/>
              </a:spcBef>
              <a:spcAft>
                <a:spcPts val="0"/>
              </a:spcAft>
              <a:buClr>
                <a:schemeClr val="dk1"/>
              </a:buClr>
              <a:buSzPts val="2800"/>
              <a:buChar char="•"/>
            </a:pPr>
            <a:r>
              <a:rPr lang="en-CA">
                <a:latin typeface="Helvetica Neue"/>
                <a:ea typeface="Helvetica Neue"/>
                <a:cs typeface="Helvetica Neue"/>
                <a:sym typeface="Helvetica Neue"/>
              </a:rPr>
              <a:t>feel in control of their lives </a:t>
            </a:r>
            <a:endParaRPr/>
          </a:p>
          <a:p>
            <a:pPr indent="-50800" lvl="0" marL="228600" rtl="0" algn="l">
              <a:lnSpc>
                <a:spcPct val="90000"/>
              </a:lnSpc>
              <a:spcBef>
                <a:spcPts val="1000"/>
              </a:spcBef>
              <a:spcAft>
                <a:spcPts val="0"/>
              </a:spcAft>
              <a:buClr>
                <a:schemeClr val="dk1"/>
              </a:buClr>
              <a:buSzPts val="2800"/>
              <a:buNone/>
            </a:pPr>
            <a:r>
              <a:t/>
            </a:r>
            <a:endParaRPr>
              <a:latin typeface="Helvetica Neue"/>
              <a:ea typeface="Helvetica Neue"/>
              <a:cs typeface="Helvetica Neue"/>
              <a:sym typeface="Helvetica Neue"/>
            </a:endParaRPr>
          </a:p>
          <a:p>
            <a:pPr indent="-228600" lvl="0" marL="228600" rtl="0" algn="l">
              <a:lnSpc>
                <a:spcPct val="90000"/>
              </a:lnSpc>
              <a:spcBef>
                <a:spcPts val="1000"/>
              </a:spcBef>
              <a:spcAft>
                <a:spcPts val="0"/>
              </a:spcAft>
              <a:buClr>
                <a:schemeClr val="dk1"/>
              </a:buClr>
              <a:buSzPts val="2800"/>
              <a:buChar char="•"/>
            </a:pPr>
            <a:r>
              <a:rPr lang="en-CA">
                <a:latin typeface="Helvetica Neue"/>
                <a:ea typeface="Helvetica Neue"/>
                <a:cs typeface="Helvetica Neue"/>
                <a:sym typeface="Helvetica Neue"/>
              </a:rPr>
              <a:t>are able to mature because they address issues and problems as they arise </a:t>
            </a:r>
            <a:endParaRPr/>
          </a:p>
          <a:p>
            <a:pPr indent="-50800" lvl="0" marL="228600" rtl="0" algn="l">
              <a:lnSpc>
                <a:spcPct val="90000"/>
              </a:lnSpc>
              <a:spcBef>
                <a:spcPts val="1000"/>
              </a:spcBef>
              <a:spcAft>
                <a:spcPts val="0"/>
              </a:spcAft>
              <a:buClr>
                <a:schemeClr val="dk1"/>
              </a:buClr>
              <a:buSzPts val="2800"/>
              <a:buNone/>
            </a:pPr>
            <a:r>
              <a:t/>
            </a:r>
            <a:endParaRPr>
              <a:latin typeface="Helvetica Neue"/>
              <a:ea typeface="Helvetica Neue"/>
              <a:cs typeface="Helvetica Neue"/>
              <a:sym typeface="Helvetica Neue"/>
            </a:endParaRPr>
          </a:p>
          <a:p>
            <a:pPr indent="-228600" lvl="0" marL="228600" rtl="0" algn="l">
              <a:lnSpc>
                <a:spcPct val="90000"/>
              </a:lnSpc>
              <a:spcBef>
                <a:spcPts val="1000"/>
              </a:spcBef>
              <a:spcAft>
                <a:spcPts val="0"/>
              </a:spcAft>
              <a:buClr>
                <a:schemeClr val="dk1"/>
              </a:buClr>
              <a:buSzPts val="2800"/>
              <a:buChar char="•"/>
            </a:pPr>
            <a:r>
              <a:rPr lang="en-CA">
                <a:latin typeface="Helvetica Neue"/>
                <a:ea typeface="Helvetica Neue"/>
                <a:cs typeface="Helvetica Neue"/>
                <a:sym typeface="Helvetica Neue"/>
              </a:rPr>
              <a:t>create a respectful environment for others to grow and mature</a:t>
            </a:r>
            <a:endParaRPr>
              <a:latin typeface="Helvetica Neue"/>
              <a:ea typeface="Helvetica Neue"/>
              <a:cs typeface="Helvetica Neue"/>
              <a:sym typeface="Helvetica Neue"/>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28"/>
          <p:cNvSpPr txBox="1"/>
          <p:nvPr>
            <p:ph idx="1" type="body"/>
          </p:nvPr>
        </p:nvSpPr>
        <p:spPr>
          <a:xfrm>
            <a:off x="838200" y="1253331"/>
            <a:ext cx="10515600" cy="4351338"/>
          </a:xfrm>
          <a:prstGeom prst="rect">
            <a:avLst/>
          </a:prstGeom>
          <a:noFill/>
          <a:ln>
            <a:noFill/>
          </a:ln>
        </p:spPr>
        <p:txBody>
          <a:bodyPr anchorCtr="0" anchor="t" bIns="45700" lIns="91425" spcFirstLastPara="1" rIns="91425" wrap="square" tIns="45700">
            <a:normAutofit fontScale="92500" lnSpcReduction="10000"/>
          </a:bodyPr>
          <a:lstStyle/>
          <a:p>
            <a:pPr indent="0" lvl="0" marL="0" rtl="0" algn="l">
              <a:lnSpc>
                <a:spcPct val="90000"/>
              </a:lnSpc>
              <a:spcBef>
                <a:spcPts val="0"/>
              </a:spcBef>
              <a:spcAft>
                <a:spcPts val="0"/>
              </a:spcAft>
              <a:buClr>
                <a:schemeClr val="dk1"/>
              </a:buClr>
              <a:buSzPct val="100000"/>
              <a:buNone/>
            </a:pPr>
            <a:r>
              <a:rPr lang="en-CA" sz="2700">
                <a:latin typeface="Helvetica Neue"/>
                <a:ea typeface="Helvetica Neue"/>
                <a:cs typeface="Helvetica Neue"/>
                <a:sym typeface="Helvetica Neue"/>
              </a:rPr>
              <a:t>Q2: Label the following statements according to their communication style (Passive, Aggressive, Passive aggressive, Assertive)</a:t>
            </a:r>
            <a:endParaRPr/>
          </a:p>
          <a:p>
            <a:pPr indent="0" lvl="0" marL="0" rtl="0" algn="l">
              <a:lnSpc>
                <a:spcPct val="90000"/>
              </a:lnSpc>
              <a:spcBef>
                <a:spcPts val="1000"/>
              </a:spcBef>
              <a:spcAft>
                <a:spcPts val="0"/>
              </a:spcAft>
              <a:buClr>
                <a:schemeClr val="dk1"/>
              </a:buClr>
              <a:buSzPct val="100000"/>
              <a:buNone/>
            </a:pPr>
            <a:br>
              <a:rPr lang="en-CA" sz="2700">
                <a:latin typeface="Helvetica Neue"/>
                <a:ea typeface="Helvetica Neue"/>
                <a:cs typeface="Helvetica Neue"/>
                <a:sym typeface="Helvetica Neue"/>
              </a:rPr>
            </a:br>
            <a:r>
              <a:rPr lang="en-CA" sz="2700">
                <a:latin typeface="Helvetica Neue"/>
                <a:ea typeface="Helvetica Neue"/>
                <a:cs typeface="Helvetica Neue"/>
                <a:sym typeface="Helvetica Neue"/>
              </a:rPr>
              <a:t>A) </a:t>
            </a:r>
            <a:r>
              <a:rPr i="1" lang="en-CA" sz="2700">
                <a:latin typeface="Helvetica Neue"/>
                <a:ea typeface="Helvetica Neue"/>
                <a:cs typeface="Helvetica Neue"/>
                <a:sym typeface="Helvetica Neue"/>
              </a:rPr>
              <a:t>“Oh … I’m so sorry”</a:t>
            </a:r>
            <a:r>
              <a:rPr lang="en-CA" sz="2700">
                <a:latin typeface="Helvetica Neue"/>
                <a:ea typeface="Helvetica Neue"/>
                <a:cs typeface="Helvetica Neue"/>
                <a:sym typeface="Helvetica Neue"/>
              </a:rPr>
              <a:t> (Crap … I probably did something wrong) </a:t>
            </a:r>
            <a:br>
              <a:rPr lang="en-CA" sz="2700">
                <a:latin typeface="Helvetica Neue"/>
                <a:ea typeface="Helvetica Neue"/>
                <a:cs typeface="Helvetica Neue"/>
                <a:sym typeface="Helvetica Neue"/>
              </a:rPr>
            </a:br>
            <a:br>
              <a:rPr lang="en-CA" sz="2700">
                <a:latin typeface="Helvetica Neue"/>
                <a:ea typeface="Helvetica Neue"/>
                <a:cs typeface="Helvetica Neue"/>
                <a:sym typeface="Helvetica Neue"/>
              </a:rPr>
            </a:br>
            <a:r>
              <a:rPr lang="en-CA" sz="2700">
                <a:latin typeface="Helvetica Neue"/>
                <a:ea typeface="Helvetica Neue"/>
                <a:cs typeface="Helvetica Neue"/>
                <a:sym typeface="Helvetica Neue"/>
              </a:rPr>
              <a:t>B) </a:t>
            </a:r>
            <a:r>
              <a:rPr i="1" lang="en-CA" sz="2700">
                <a:latin typeface="Helvetica Neue"/>
                <a:ea typeface="Helvetica Neue"/>
                <a:cs typeface="Helvetica Neue"/>
                <a:sym typeface="Helvetica Neue"/>
              </a:rPr>
              <a:t>“What do you mean?? I was following the list YOU provided!”</a:t>
            </a:r>
            <a:br>
              <a:rPr lang="en-CA" sz="2700">
                <a:latin typeface="Helvetica Neue"/>
                <a:ea typeface="Helvetica Neue"/>
                <a:cs typeface="Helvetica Neue"/>
                <a:sym typeface="Helvetica Neue"/>
              </a:rPr>
            </a:br>
            <a:br>
              <a:rPr lang="en-CA" sz="2700">
                <a:latin typeface="Helvetica Neue"/>
                <a:ea typeface="Helvetica Neue"/>
                <a:cs typeface="Helvetica Neue"/>
                <a:sym typeface="Helvetica Neue"/>
              </a:rPr>
            </a:br>
            <a:r>
              <a:rPr lang="en-CA" sz="2700">
                <a:latin typeface="Helvetica Neue"/>
                <a:ea typeface="Helvetica Neue"/>
                <a:cs typeface="Helvetica Neue"/>
                <a:sym typeface="Helvetica Neue"/>
              </a:rPr>
              <a:t>C) </a:t>
            </a:r>
            <a:r>
              <a:rPr i="1" lang="en-CA" sz="2700">
                <a:latin typeface="Helvetica Neue"/>
                <a:ea typeface="Helvetica Neue"/>
                <a:cs typeface="Helvetica Neue"/>
                <a:sym typeface="Helvetica Neue"/>
              </a:rPr>
              <a:t>“I’m sorry things were a mess this morning. I thought I had closed up properly, so this is surprising to me.”</a:t>
            </a:r>
            <a:br>
              <a:rPr lang="en-CA" sz="2700">
                <a:latin typeface="Helvetica Neue"/>
                <a:ea typeface="Helvetica Neue"/>
                <a:cs typeface="Helvetica Neue"/>
                <a:sym typeface="Helvetica Neue"/>
              </a:rPr>
            </a:br>
            <a:br>
              <a:rPr lang="en-CA" sz="2700">
                <a:latin typeface="Helvetica Neue"/>
                <a:ea typeface="Helvetica Neue"/>
                <a:cs typeface="Helvetica Neue"/>
                <a:sym typeface="Helvetica Neue"/>
              </a:rPr>
            </a:br>
            <a:r>
              <a:rPr lang="en-CA" sz="2700">
                <a:latin typeface="Helvetica Neue"/>
                <a:ea typeface="Helvetica Neue"/>
                <a:cs typeface="Helvetica Neue"/>
                <a:sym typeface="Helvetica Neue"/>
              </a:rPr>
              <a:t>D) </a:t>
            </a:r>
            <a:r>
              <a:rPr i="1" lang="en-CA" sz="2700">
                <a:latin typeface="Helvetica Neue"/>
                <a:ea typeface="Helvetica Neue"/>
                <a:cs typeface="Helvetica Neue"/>
                <a:sym typeface="Helvetica Neue"/>
              </a:rPr>
              <a:t>“Uhh … okay …” </a:t>
            </a:r>
            <a:r>
              <a:rPr lang="en-CA" sz="2700">
                <a:latin typeface="Helvetica Neue"/>
                <a:ea typeface="Helvetica Neue"/>
                <a:cs typeface="Helvetica Neue"/>
                <a:sym typeface="Helvetica Neue"/>
              </a:rPr>
              <a:t>(This guy’s an idiot)</a:t>
            </a:r>
            <a:br>
              <a:rPr i="1" lang="en-CA" sz="3600"/>
            </a:br>
            <a:endParaRPr sz="350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pic>
        <p:nvPicPr>
          <p:cNvPr descr="A close up of text on a white background&#10;&#10;Description automatically generated" id="253" name="Google Shape;253;p29"/>
          <p:cNvPicPr preferRelativeResize="0"/>
          <p:nvPr/>
        </p:nvPicPr>
        <p:blipFill rotWithShape="1">
          <a:blip r:embed="rId3">
            <a:alphaModFix/>
          </a:blip>
          <a:srcRect b="0" l="0" r="0" t="0"/>
          <a:stretch/>
        </p:blipFill>
        <p:spPr>
          <a:xfrm>
            <a:off x="4310953" y="0"/>
            <a:ext cx="7773510" cy="6858000"/>
          </a:xfrm>
          <a:prstGeom prst="rect">
            <a:avLst/>
          </a:prstGeom>
          <a:noFill/>
          <a:ln>
            <a:noFill/>
          </a:ln>
        </p:spPr>
      </p:pic>
      <p:sp>
        <p:nvSpPr>
          <p:cNvPr id="254" name="Google Shape;254;p29"/>
          <p:cNvSpPr txBox="1"/>
          <p:nvPr/>
        </p:nvSpPr>
        <p:spPr>
          <a:xfrm>
            <a:off x="107537" y="2458255"/>
            <a:ext cx="4994550" cy="194149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3500"/>
              <a:buFont typeface="Helvetica Neue"/>
              <a:buNone/>
            </a:pPr>
            <a:r>
              <a:rPr b="1" i="0" lang="en-CA" sz="3500" u="none" cap="none" strike="noStrike">
                <a:solidFill>
                  <a:schemeClr val="dk1"/>
                </a:solidFill>
                <a:latin typeface="Helvetica Neue"/>
                <a:ea typeface="Helvetica Neue"/>
                <a:cs typeface="Helvetica Neue"/>
                <a:sym typeface="Helvetica Neue"/>
              </a:rPr>
              <a:t>Q3: How do you tend to communicate?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3"/>
          <p:cNvSpPr txBox="1"/>
          <p:nvPr>
            <p:ph type="title"/>
          </p:nvPr>
        </p:nvSpPr>
        <p:spPr>
          <a:xfrm>
            <a:off x="838200" y="669579"/>
            <a:ext cx="10515600" cy="5518841"/>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2700"/>
              <a:buFont typeface="Helvetica Neue"/>
              <a:buNone/>
            </a:pPr>
            <a:r>
              <a:rPr b="1" lang="en-CA" sz="2700">
                <a:latin typeface="Helvetica Neue"/>
                <a:ea typeface="Helvetica Neue"/>
                <a:cs typeface="Helvetica Neue"/>
                <a:sym typeface="Helvetica Neue"/>
              </a:rPr>
              <a:t>Q1: How do you think </a:t>
            </a:r>
            <a:r>
              <a:rPr b="1" i="1" lang="en-CA" sz="2700" u="sng">
                <a:latin typeface="Helvetica Neue"/>
                <a:ea typeface="Helvetica Neue"/>
                <a:cs typeface="Helvetica Neue"/>
                <a:sym typeface="Helvetica Neue"/>
              </a:rPr>
              <a:t>you</a:t>
            </a:r>
            <a:r>
              <a:rPr b="1" lang="en-CA" sz="2700" u="sng">
                <a:latin typeface="Helvetica Neue"/>
                <a:ea typeface="Helvetica Neue"/>
                <a:cs typeface="Helvetica Neue"/>
                <a:sym typeface="Helvetica Neue"/>
              </a:rPr>
              <a:t> </a:t>
            </a:r>
            <a:r>
              <a:rPr b="1" i="1" lang="en-CA" sz="2700" u="sng">
                <a:latin typeface="Helvetica Neue"/>
                <a:ea typeface="Helvetica Neue"/>
                <a:cs typeface="Helvetica Neue"/>
                <a:sym typeface="Helvetica Neue"/>
              </a:rPr>
              <a:t>would</a:t>
            </a:r>
            <a:r>
              <a:rPr b="1" lang="en-CA" sz="2700">
                <a:latin typeface="Helvetica Neue"/>
                <a:ea typeface="Helvetica Neue"/>
                <a:cs typeface="Helvetica Neue"/>
                <a:sym typeface="Helvetica Neue"/>
              </a:rPr>
              <a:t> respond to your manager’s accusation?</a:t>
            </a:r>
            <a:br>
              <a:rPr b="1" lang="en-CA" sz="2700">
                <a:latin typeface="Helvetica Neue"/>
                <a:ea typeface="Helvetica Neue"/>
                <a:cs typeface="Helvetica Neue"/>
                <a:sym typeface="Helvetica Neue"/>
              </a:rPr>
            </a:br>
            <a:br>
              <a:rPr lang="en-CA" sz="2700">
                <a:latin typeface="Helvetica Neue"/>
                <a:ea typeface="Helvetica Neue"/>
                <a:cs typeface="Helvetica Neue"/>
                <a:sym typeface="Helvetica Neue"/>
              </a:rPr>
            </a:br>
            <a:r>
              <a:rPr lang="en-CA" sz="2700">
                <a:latin typeface="Helvetica Neue"/>
                <a:ea typeface="Helvetica Neue"/>
                <a:cs typeface="Helvetica Neue"/>
                <a:sym typeface="Helvetica Neue"/>
              </a:rPr>
              <a:t>A) </a:t>
            </a:r>
            <a:r>
              <a:rPr i="1" lang="en-CA" sz="2700">
                <a:latin typeface="Helvetica Neue"/>
                <a:ea typeface="Helvetica Neue"/>
                <a:cs typeface="Helvetica Neue"/>
                <a:sym typeface="Helvetica Neue"/>
              </a:rPr>
              <a:t>“Oh … I’m so sorry”</a:t>
            </a:r>
            <a:r>
              <a:rPr lang="en-CA" sz="2700">
                <a:latin typeface="Helvetica Neue"/>
                <a:ea typeface="Helvetica Neue"/>
                <a:cs typeface="Helvetica Neue"/>
                <a:sym typeface="Helvetica Neue"/>
              </a:rPr>
              <a:t> (Crap … I probably did something wrong) </a:t>
            </a:r>
            <a:br>
              <a:rPr lang="en-CA" sz="2700">
                <a:latin typeface="Helvetica Neue"/>
                <a:ea typeface="Helvetica Neue"/>
                <a:cs typeface="Helvetica Neue"/>
                <a:sym typeface="Helvetica Neue"/>
              </a:rPr>
            </a:br>
            <a:br>
              <a:rPr lang="en-CA" sz="2700">
                <a:latin typeface="Helvetica Neue"/>
                <a:ea typeface="Helvetica Neue"/>
                <a:cs typeface="Helvetica Neue"/>
                <a:sym typeface="Helvetica Neue"/>
              </a:rPr>
            </a:br>
            <a:r>
              <a:rPr lang="en-CA" sz="2700">
                <a:latin typeface="Helvetica Neue"/>
                <a:ea typeface="Helvetica Neue"/>
                <a:cs typeface="Helvetica Neue"/>
                <a:sym typeface="Helvetica Neue"/>
              </a:rPr>
              <a:t>B) </a:t>
            </a:r>
            <a:r>
              <a:rPr i="1" lang="en-CA" sz="2700">
                <a:latin typeface="Helvetica Neue"/>
                <a:ea typeface="Helvetica Neue"/>
                <a:cs typeface="Helvetica Neue"/>
                <a:sym typeface="Helvetica Neue"/>
              </a:rPr>
              <a:t>“What do you mean?? I was following the list YOU provided!”</a:t>
            </a:r>
            <a:br>
              <a:rPr lang="en-CA" sz="2700">
                <a:latin typeface="Helvetica Neue"/>
                <a:ea typeface="Helvetica Neue"/>
                <a:cs typeface="Helvetica Neue"/>
                <a:sym typeface="Helvetica Neue"/>
              </a:rPr>
            </a:br>
            <a:br>
              <a:rPr lang="en-CA" sz="2700">
                <a:latin typeface="Helvetica Neue"/>
                <a:ea typeface="Helvetica Neue"/>
                <a:cs typeface="Helvetica Neue"/>
                <a:sym typeface="Helvetica Neue"/>
              </a:rPr>
            </a:br>
            <a:r>
              <a:rPr lang="en-CA" sz="2700">
                <a:latin typeface="Helvetica Neue"/>
                <a:ea typeface="Helvetica Neue"/>
                <a:cs typeface="Helvetica Neue"/>
                <a:sym typeface="Helvetica Neue"/>
              </a:rPr>
              <a:t>C) </a:t>
            </a:r>
            <a:r>
              <a:rPr i="1" lang="en-CA" sz="2700">
                <a:latin typeface="Helvetica Neue"/>
                <a:ea typeface="Helvetica Neue"/>
                <a:cs typeface="Helvetica Neue"/>
                <a:sym typeface="Helvetica Neue"/>
              </a:rPr>
              <a:t>“I’m sorry things were a mess this morning. I thought I had closed up properly, so this is surprising to me.”</a:t>
            </a:r>
            <a:br>
              <a:rPr lang="en-CA" sz="2700">
                <a:latin typeface="Helvetica Neue"/>
                <a:ea typeface="Helvetica Neue"/>
                <a:cs typeface="Helvetica Neue"/>
                <a:sym typeface="Helvetica Neue"/>
              </a:rPr>
            </a:br>
            <a:br>
              <a:rPr lang="en-CA" sz="2700">
                <a:latin typeface="Helvetica Neue"/>
                <a:ea typeface="Helvetica Neue"/>
                <a:cs typeface="Helvetica Neue"/>
                <a:sym typeface="Helvetica Neue"/>
              </a:rPr>
            </a:br>
            <a:r>
              <a:rPr lang="en-CA" sz="2700">
                <a:latin typeface="Helvetica Neue"/>
                <a:ea typeface="Helvetica Neue"/>
                <a:cs typeface="Helvetica Neue"/>
                <a:sym typeface="Helvetica Neue"/>
              </a:rPr>
              <a:t>D) </a:t>
            </a:r>
            <a:r>
              <a:rPr i="1" lang="en-CA" sz="2700">
                <a:latin typeface="Helvetica Neue"/>
                <a:ea typeface="Helvetica Neue"/>
                <a:cs typeface="Helvetica Neue"/>
                <a:sym typeface="Helvetica Neue"/>
              </a:rPr>
              <a:t>“Uhh … okay …” </a:t>
            </a:r>
            <a:r>
              <a:rPr lang="en-CA" sz="2700">
                <a:latin typeface="Helvetica Neue"/>
                <a:ea typeface="Helvetica Neue"/>
                <a:cs typeface="Helvetica Neue"/>
                <a:sym typeface="Helvetica Neue"/>
              </a:rPr>
              <a:t>(This guy’s an idiot)</a:t>
            </a:r>
            <a:br>
              <a:rPr i="1" lang="en-CA" sz="3600"/>
            </a:br>
            <a:endParaRPr sz="350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258" name="Shape 258"/>
        <p:cNvGrpSpPr/>
        <p:nvPr/>
      </p:nvGrpSpPr>
      <p:grpSpPr>
        <a:xfrm>
          <a:off x="0" y="0"/>
          <a:ext cx="0" cy="0"/>
          <a:chOff x="0" y="0"/>
          <a:chExt cx="0" cy="0"/>
        </a:xfrm>
      </p:grpSpPr>
      <p:sp>
        <p:nvSpPr>
          <p:cNvPr id="259" name="Google Shape;259;p3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0000"/>
              </a:buClr>
              <a:buSzPts val="4400"/>
              <a:buFont typeface="Helvetica Neue"/>
              <a:buNone/>
            </a:pPr>
            <a:r>
              <a:rPr b="1" lang="en-CA">
                <a:solidFill>
                  <a:srgbClr val="FF0000"/>
                </a:solidFill>
                <a:latin typeface="Helvetica Neue"/>
                <a:ea typeface="Helvetica Neue"/>
                <a:cs typeface="Helvetica Neue"/>
                <a:sym typeface="Helvetica Neue"/>
              </a:rPr>
              <a:t>Remember…</a:t>
            </a:r>
            <a:endParaRPr b="1">
              <a:solidFill>
                <a:srgbClr val="FF0000"/>
              </a:solidFill>
              <a:latin typeface="Helvetica Neue"/>
              <a:ea typeface="Helvetica Neue"/>
              <a:cs typeface="Helvetica Neue"/>
              <a:sym typeface="Helvetica Neue"/>
            </a:endParaRPr>
          </a:p>
        </p:txBody>
      </p:sp>
      <p:sp>
        <p:nvSpPr>
          <p:cNvPr id="260" name="Google Shape;260;p30"/>
          <p:cNvSpPr txBox="1"/>
          <p:nvPr>
            <p:ph idx="1" type="body"/>
          </p:nvPr>
        </p:nvSpPr>
        <p:spPr>
          <a:xfrm>
            <a:off x="2330091" y="1800782"/>
            <a:ext cx="7525216" cy="4351338"/>
          </a:xfrm>
          <a:prstGeom prst="rect">
            <a:avLst/>
          </a:prstGeom>
          <a:noFill/>
          <a:ln>
            <a:noFill/>
          </a:ln>
        </p:spPr>
        <p:txBody>
          <a:bodyPr anchorCtr="0" anchor="t" bIns="45700" lIns="91425" spcFirstLastPara="1" rIns="91425" wrap="square" tIns="45700">
            <a:normAutofit fontScale="92500" lnSpcReduction="20000"/>
          </a:bodyPr>
          <a:lstStyle/>
          <a:p>
            <a:pPr indent="-228600" lvl="0" marL="228600" rtl="0" algn="l">
              <a:lnSpc>
                <a:spcPct val="90000"/>
              </a:lnSpc>
              <a:spcBef>
                <a:spcPts val="0"/>
              </a:spcBef>
              <a:spcAft>
                <a:spcPts val="0"/>
              </a:spcAft>
              <a:buClr>
                <a:schemeClr val="lt1"/>
              </a:buClr>
              <a:buSzPct val="100000"/>
              <a:buChar char="•"/>
            </a:pPr>
            <a:r>
              <a:rPr lang="en-CA">
                <a:solidFill>
                  <a:schemeClr val="lt1"/>
                </a:solidFill>
                <a:latin typeface="Helvetica Neue"/>
                <a:ea typeface="Helvetica Neue"/>
                <a:cs typeface="Helvetica Neue"/>
                <a:sym typeface="Helvetica Neue"/>
              </a:rPr>
              <a:t>Behaviours are </a:t>
            </a:r>
            <a:r>
              <a:rPr b="1" i="1" lang="en-CA">
                <a:solidFill>
                  <a:schemeClr val="lt1"/>
                </a:solidFill>
                <a:latin typeface="Helvetica Neue"/>
                <a:ea typeface="Helvetica Neue"/>
                <a:cs typeface="Helvetica Neue"/>
                <a:sym typeface="Helvetica Neue"/>
              </a:rPr>
              <a:t>NOT </a:t>
            </a:r>
            <a:r>
              <a:rPr lang="en-CA">
                <a:solidFill>
                  <a:schemeClr val="lt1"/>
                </a:solidFill>
                <a:latin typeface="Helvetica Neue"/>
                <a:ea typeface="Helvetica Neue"/>
                <a:cs typeface="Helvetica Neue"/>
                <a:sym typeface="Helvetica Neue"/>
              </a:rPr>
              <a:t>personality types</a:t>
            </a:r>
            <a:endParaRPr/>
          </a:p>
          <a:p>
            <a:pPr indent="0" lvl="0" marL="0" rtl="0" algn="l">
              <a:lnSpc>
                <a:spcPct val="90000"/>
              </a:lnSpc>
              <a:spcBef>
                <a:spcPts val="1000"/>
              </a:spcBef>
              <a:spcAft>
                <a:spcPts val="0"/>
              </a:spcAft>
              <a:buClr>
                <a:schemeClr val="dk1"/>
              </a:buClr>
              <a:buSzPct val="100000"/>
              <a:buNone/>
            </a:pPr>
            <a:r>
              <a:t/>
            </a:r>
            <a:endParaRPr>
              <a:solidFill>
                <a:schemeClr val="lt1"/>
              </a:solidFill>
              <a:latin typeface="Helvetica Neue"/>
              <a:ea typeface="Helvetica Neue"/>
              <a:cs typeface="Helvetica Neue"/>
              <a:sym typeface="Helvetica Neue"/>
            </a:endParaRPr>
          </a:p>
          <a:p>
            <a:pPr indent="-228600" lvl="0" marL="228600" rtl="0" algn="l">
              <a:lnSpc>
                <a:spcPct val="90000"/>
              </a:lnSpc>
              <a:spcBef>
                <a:spcPts val="1000"/>
              </a:spcBef>
              <a:spcAft>
                <a:spcPts val="0"/>
              </a:spcAft>
              <a:buClr>
                <a:schemeClr val="lt1"/>
              </a:buClr>
              <a:buSzPct val="100000"/>
              <a:buChar char="•"/>
            </a:pPr>
            <a:r>
              <a:rPr lang="en-CA">
                <a:solidFill>
                  <a:schemeClr val="lt1"/>
                </a:solidFill>
                <a:latin typeface="Helvetica Neue"/>
                <a:ea typeface="Helvetica Neue"/>
                <a:cs typeface="Helvetica Neue"/>
                <a:sym typeface="Helvetica Neue"/>
              </a:rPr>
              <a:t>We all use different communication styles at different times – public vs. private</a:t>
            </a:r>
            <a:endParaRPr/>
          </a:p>
          <a:p>
            <a:pPr indent="-64135" lvl="0" marL="228600" rtl="0" algn="l">
              <a:lnSpc>
                <a:spcPct val="90000"/>
              </a:lnSpc>
              <a:spcBef>
                <a:spcPts val="1000"/>
              </a:spcBef>
              <a:spcAft>
                <a:spcPts val="0"/>
              </a:spcAft>
              <a:buClr>
                <a:schemeClr val="dk1"/>
              </a:buClr>
              <a:buSzPct val="100000"/>
              <a:buNone/>
            </a:pPr>
            <a:r>
              <a:t/>
            </a:r>
            <a:endParaRPr>
              <a:solidFill>
                <a:schemeClr val="lt1"/>
              </a:solidFill>
              <a:latin typeface="Helvetica Neue"/>
              <a:ea typeface="Helvetica Neue"/>
              <a:cs typeface="Helvetica Neue"/>
              <a:sym typeface="Helvetica Neue"/>
            </a:endParaRPr>
          </a:p>
          <a:p>
            <a:pPr indent="-228600" lvl="0" marL="228600" rtl="0" algn="l">
              <a:lnSpc>
                <a:spcPct val="90000"/>
              </a:lnSpc>
              <a:spcBef>
                <a:spcPts val="1000"/>
              </a:spcBef>
              <a:spcAft>
                <a:spcPts val="0"/>
              </a:spcAft>
              <a:buClr>
                <a:schemeClr val="lt1"/>
              </a:buClr>
              <a:buSzPct val="100000"/>
              <a:buChar char="•"/>
            </a:pPr>
            <a:r>
              <a:rPr b="1" i="1" lang="en-CA">
                <a:solidFill>
                  <a:schemeClr val="lt1"/>
                </a:solidFill>
                <a:latin typeface="Helvetica Neue"/>
                <a:ea typeface="Helvetica Neue"/>
                <a:cs typeface="Helvetica Neue"/>
                <a:sym typeface="Helvetica Neue"/>
              </a:rPr>
              <a:t>TIMING</a:t>
            </a:r>
            <a:r>
              <a:rPr i="1" lang="en-CA">
                <a:solidFill>
                  <a:schemeClr val="lt1"/>
                </a:solidFill>
                <a:latin typeface="Helvetica Neue"/>
                <a:ea typeface="Helvetica Neue"/>
                <a:cs typeface="Helvetica Neue"/>
                <a:sym typeface="Helvetica Neue"/>
              </a:rPr>
              <a:t> </a:t>
            </a:r>
            <a:r>
              <a:rPr lang="en-CA">
                <a:solidFill>
                  <a:schemeClr val="lt1"/>
                </a:solidFill>
                <a:latin typeface="Helvetica Neue"/>
                <a:ea typeface="Helvetica Neue"/>
                <a:cs typeface="Helvetica Neue"/>
                <a:sym typeface="Helvetica Neue"/>
              </a:rPr>
              <a:t>is everything! </a:t>
            </a:r>
            <a:endParaRPr/>
          </a:p>
          <a:p>
            <a:pPr indent="-64135" lvl="0" marL="228600" rtl="0" algn="l">
              <a:lnSpc>
                <a:spcPct val="90000"/>
              </a:lnSpc>
              <a:spcBef>
                <a:spcPts val="1000"/>
              </a:spcBef>
              <a:spcAft>
                <a:spcPts val="0"/>
              </a:spcAft>
              <a:buClr>
                <a:schemeClr val="dk1"/>
              </a:buClr>
              <a:buSzPct val="100000"/>
              <a:buNone/>
            </a:pPr>
            <a:r>
              <a:t/>
            </a:r>
            <a:endParaRPr>
              <a:solidFill>
                <a:schemeClr val="lt1"/>
              </a:solidFill>
              <a:latin typeface="Helvetica Neue"/>
              <a:ea typeface="Helvetica Neue"/>
              <a:cs typeface="Helvetica Neue"/>
              <a:sym typeface="Helvetica Neue"/>
            </a:endParaRPr>
          </a:p>
          <a:p>
            <a:pPr indent="-228600" lvl="0" marL="228600" rtl="0" algn="l">
              <a:lnSpc>
                <a:spcPct val="90000"/>
              </a:lnSpc>
              <a:spcBef>
                <a:spcPts val="1000"/>
              </a:spcBef>
              <a:spcAft>
                <a:spcPts val="0"/>
              </a:spcAft>
              <a:buClr>
                <a:schemeClr val="lt1"/>
              </a:buClr>
              <a:buSzPct val="100000"/>
              <a:buChar char="•"/>
            </a:pPr>
            <a:r>
              <a:rPr lang="en-CA">
                <a:solidFill>
                  <a:schemeClr val="lt1"/>
                </a:solidFill>
                <a:latin typeface="Helvetica Neue"/>
                <a:ea typeface="Helvetica Neue"/>
                <a:cs typeface="Helvetica Neue"/>
                <a:sym typeface="Helvetica Neue"/>
              </a:rPr>
              <a:t>You can only control yourself, you cannot control how people respond or react</a:t>
            </a:r>
            <a:endParaRPr/>
          </a:p>
          <a:p>
            <a:pPr indent="0" lvl="0" marL="0" rtl="0" algn="l">
              <a:lnSpc>
                <a:spcPct val="90000"/>
              </a:lnSpc>
              <a:spcBef>
                <a:spcPts val="1000"/>
              </a:spcBef>
              <a:spcAft>
                <a:spcPts val="0"/>
              </a:spcAft>
              <a:buClr>
                <a:schemeClr val="dk1"/>
              </a:buClr>
              <a:buSzPct val="100000"/>
              <a:buNone/>
            </a:pPr>
            <a:r>
              <a:t/>
            </a:r>
            <a:endParaRPr>
              <a:solidFill>
                <a:schemeClr val="lt1"/>
              </a:solidFill>
              <a:latin typeface="Helvetica Neue"/>
              <a:ea typeface="Helvetica Neue"/>
              <a:cs typeface="Helvetica Neue"/>
              <a:sym typeface="Helvetica Neue"/>
            </a:endParaRPr>
          </a:p>
          <a:p>
            <a:pPr indent="-228600" lvl="0" marL="228600" rtl="0" algn="l">
              <a:lnSpc>
                <a:spcPct val="90000"/>
              </a:lnSpc>
              <a:spcBef>
                <a:spcPts val="1000"/>
              </a:spcBef>
              <a:spcAft>
                <a:spcPts val="0"/>
              </a:spcAft>
              <a:buClr>
                <a:schemeClr val="lt1"/>
              </a:buClr>
              <a:buSzPct val="100000"/>
              <a:buChar char="•"/>
            </a:pPr>
            <a:r>
              <a:rPr lang="en-CA">
                <a:solidFill>
                  <a:schemeClr val="lt1"/>
                </a:solidFill>
                <a:latin typeface="Helvetica Neue"/>
                <a:ea typeface="Helvetica Neue"/>
                <a:cs typeface="Helvetica Neue"/>
                <a:sym typeface="Helvetica Neue"/>
              </a:rPr>
              <a:t>You always have a </a:t>
            </a:r>
            <a:r>
              <a:rPr b="1" i="1" lang="en-CA">
                <a:solidFill>
                  <a:schemeClr val="lt1"/>
                </a:solidFill>
                <a:latin typeface="Helvetica Neue"/>
                <a:ea typeface="Helvetica Neue"/>
                <a:cs typeface="Helvetica Neue"/>
                <a:sym typeface="Helvetica Neue"/>
              </a:rPr>
              <a:t>CHOICE</a:t>
            </a:r>
            <a:endParaRPr/>
          </a:p>
          <a:p>
            <a:pPr indent="-64135" lvl="0" marL="228600" rtl="0" algn="l">
              <a:lnSpc>
                <a:spcPct val="90000"/>
              </a:lnSpc>
              <a:spcBef>
                <a:spcPts val="1000"/>
              </a:spcBef>
              <a:spcAft>
                <a:spcPts val="0"/>
              </a:spcAft>
              <a:buClr>
                <a:schemeClr val="dk1"/>
              </a:buClr>
              <a:buSzPct val="100000"/>
              <a:buNone/>
            </a:pPr>
            <a:r>
              <a:t/>
            </a:r>
            <a:endParaRPr>
              <a:solidFill>
                <a:schemeClr val="lt1"/>
              </a:solidFill>
              <a:latin typeface="Helvetica Neue"/>
              <a:ea typeface="Helvetica Neue"/>
              <a:cs typeface="Helvetica Neue"/>
              <a:sym typeface="Helvetica Neue"/>
            </a:endParaRPr>
          </a:p>
          <a:p>
            <a:pPr indent="0" lvl="0" marL="0" rtl="0" algn="l">
              <a:lnSpc>
                <a:spcPct val="90000"/>
              </a:lnSpc>
              <a:spcBef>
                <a:spcPts val="1000"/>
              </a:spcBef>
              <a:spcAft>
                <a:spcPts val="0"/>
              </a:spcAft>
              <a:buClr>
                <a:schemeClr val="dk1"/>
              </a:buClr>
              <a:buSzPct val="100000"/>
              <a:buNone/>
            </a:pPr>
            <a:r>
              <a:t/>
            </a:r>
            <a:endParaRPr>
              <a:solidFill>
                <a:schemeClr val="lt1"/>
              </a:solidFill>
              <a:latin typeface="Helvetica Neue"/>
              <a:ea typeface="Helvetica Neue"/>
              <a:cs typeface="Helvetica Neue"/>
              <a:sym typeface="Helvetica Neue"/>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0">
                                            <p:txEl>
                                              <p:pRg end="0" st="0"/>
                                            </p:txEl>
                                          </p:spTgt>
                                        </p:tgtEl>
                                        <p:attrNameLst>
                                          <p:attrName>style.visibility</p:attrName>
                                        </p:attrNameLst>
                                      </p:cBhvr>
                                      <p:to>
                                        <p:strVal val="visible"/>
                                      </p:to>
                                    </p:set>
                                    <p:animEffect filter="fade" transition="in">
                                      <p:cBhvr>
                                        <p:cTn dur="500"/>
                                        <p:tgtEl>
                                          <p:spTgt spid="26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0">
                                            <p:txEl>
                                              <p:pRg end="1" st="1"/>
                                            </p:txEl>
                                          </p:spTgt>
                                        </p:tgtEl>
                                        <p:attrNameLst>
                                          <p:attrName>style.visibility</p:attrName>
                                        </p:attrNameLst>
                                      </p:cBhvr>
                                      <p:to>
                                        <p:strVal val="visible"/>
                                      </p:to>
                                    </p:set>
                                    <p:animEffect filter="fade" transition="in">
                                      <p:cBhvr>
                                        <p:cTn dur="500"/>
                                        <p:tgtEl>
                                          <p:spTgt spid="26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0">
                                            <p:txEl>
                                              <p:pRg end="2" st="2"/>
                                            </p:txEl>
                                          </p:spTgt>
                                        </p:tgtEl>
                                        <p:attrNameLst>
                                          <p:attrName>style.visibility</p:attrName>
                                        </p:attrNameLst>
                                      </p:cBhvr>
                                      <p:to>
                                        <p:strVal val="visible"/>
                                      </p:to>
                                    </p:set>
                                    <p:animEffect filter="fade" transition="in">
                                      <p:cBhvr>
                                        <p:cTn dur="500"/>
                                        <p:tgtEl>
                                          <p:spTgt spid="26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0">
                                            <p:txEl>
                                              <p:pRg end="3" st="3"/>
                                            </p:txEl>
                                          </p:spTgt>
                                        </p:tgtEl>
                                        <p:attrNameLst>
                                          <p:attrName>style.visibility</p:attrName>
                                        </p:attrNameLst>
                                      </p:cBhvr>
                                      <p:to>
                                        <p:strVal val="visible"/>
                                      </p:to>
                                    </p:set>
                                    <p:animEffect filter="fade" transition="in">
                                      <p:cBhvr>
                                        <p:cTn dur="500"/>
                                        <p:tgtEl>
                                          <p:spTgt spid="260">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0">
                                            <p:txEl>
                                              <p:pRg end="4" st="4"/>
                                            </p:txEl>
                                          </p:spTgt>
                                        </p:tgtEl>
                                        <p:attrNameLst>
                                          <p:attrName>style.visibility</p:attrName>
                                        </p:attrNameLst>
                                      </p:cBhvr>
                                      <p:to>
                                        <p:strVal val="visible"/>
                                      </p:to>
                                    </p:set>
                                    <p:animEffect filter="fade" transition="in">
                                      <p:cBhvr>
                                        <p:cTn dur="500"/>
                                        <p:tgtEl>
                                          <p:spTgt spid="260">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0">
                                            <p:txEl>
                                              <p:pRg end="5" st="5"/>
                                            </p:txEl>
                                          </p:spTgt>
                                        </p:tgtEl>
                                        <p:attrNameLst>
                                          <p:attrName>style.visibility</p:attrName>
                                        </p:attrNameLst>
                                      </p:cBhvr>
                                      <p:to>
                                        <p:strVal val="visible"/>
                                      </p:to>
                                    </p:set>
                                    <p:animEffect filter="fade" transition="in">
                                      <p:cBhvr>
                                        <p:cTn dur="500"/>
                                        <p:tgtEl>
                                          <p:spTgt spid="260">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0">
                                            <p:txEl>
                                              <p:pRg end="6" st="6"/>
                                            </p:txEl>
                                          </p:spTgt>
                                        </p:tgtEl>
                                        <p:attrNameLst>
                                          <p:attrName>style.visibility</p:attrName>
                                        </p:attrNameLst>
                                      </p:cBhvr>
                                      <p:to>
                                        <p:strVal val="visible"/>
                                      </p:to>
                                    </p:set>
                                    <p:animEffect filter="fade" transition="in">
                                      <p:cBhvr>
                                        <p:cTn dur="500"/>
                                        <p:tgtEl>
                                          <p:spTgt spid="260">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0">
                                            <p:txEl>
                                              <p:pRg end="7" st="7"/>
                                            </p:txEl>
                                          </p:spTgt>
                                        </p:tgtEl>
                                        <p:attrNameLst>
                                          <p:attrName>style.visibility</p:attrName>
                                        </p:attrNameLst>
                                      </p:cBhvr>
                                      <p:to>
                                        <p:strVal val="visible"/>
                                      </p:to>
                                    </p:set>
                                    <p:animEffect filter="fade" transition="in">
                                      <p:cBhvr>
                                        <p:cTn dur="500"/>
                                        <p:tgtEl>
                                          <p:spTgt spid="260">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0">
                                            <p:txEl>
                                              <p:pRg end="8" st="8"/>
                                            </p:txEl>
                                          </p:spTgt>
                                        </p:tgtEl>
                                        <p:attrNameLst>
                                          <p:attrName>style.visibility</p:attrName>
                                        </p:attrNameLst>
                                      </p:cBhvr>
                                      <p:to>
                                        <p:strVal val="visible"/>
                                      </p:to>
                                    </p:set>
                                    <p:animEffect filter="fade" transition="in">
                                      <p:cBhvr>
                                        <p:cTn dur="500"/>
                                        <p:tgtEl>
                                          <p:spTgt spid="260">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0">
                                            <p:txEl>
                                              <p:pRg end="9" st="9"/>
                                            </p:txEl>
                                          </p:spTgt>
                                        </p:tgtEl>
                                        <p:attrNameLst>
                                          <p:attrName>style.visibility</p:attrName>
                                        </p:attrNameLst>
                                      </p:cBhvr>
                                      <p:to>
                                        <p:strVal val="visible"/>
                                      </p:to>
                                    </p:set>
                                    <p:animEffect filter="fade" transition="in">
                                      <p:cBhvr>
                                        <p:cTn dur="500"/>
                                        <p:tgtEl>
                                          <p:spTgt spid="260">
                                            <p:txEl>
                                              <p:pRg end="9" st="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0">
                                            <p:txEl>
                                              <p:pRg end="10" st="10"/>
                                            </p:txEl>
                                          </p:spTgt>
                                        </p:tgtEl>
                                        <p:attrNameLst>
                                          <p:attrName>style.visibility</p:attrName>
                                        </p:attrNameLst>
                                      </p:cBhvr>
                                      <p:to>
                                        <p:strVal val="visible"/>
                                      </p:to>
                                    </p:set>
                                    <p:animEffect filter="fade" transition="in">
                                      <p:cBhvr>
                                        <p:cTn dur="500"/>
                                        <p:tgtEl>
                                          <p:spTgt spid="260">
                                            <p:txEl>
                                              <p:pRg end="10" st="1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5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en-CA"/>
              <a:t>End</a:t>
            </a:r>
            <a:br>
              <a:rPr lang="en-CA"/>
            </a:br>
            <a:endParaRPr/>
          </a:p>
        </p:txBody>
      </p:sp>
      <p:sp>
        <p:nvSpPr>
          <p:cNvPr id="266" name="Google Shape;266;p5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50800" lvl="0" marL="228600" rtl="0" algn="l">
              <a:lnSpc>
                <a:spcPct val="90000"/>
              </a:lnSpc>
              <a:spcBef>
                <a:spcPts val="0"/>
              </a:spcBef>
              <a:spcAft>
                <a:spcPts val="0"/>
              </a:spcAft>
              <a:buClr>
                <a:schemeClr val="dk1"/>
              </a:buClr>
              <a:buSzPts val="28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03" name="Shape 103"/>
        <p:cNvGrpSpPr/>
        <p:nvPr/>
      </p:nvGrpSpPr>
      <p:grpSpPr>
        <a:xfrm>
          <a:off x="0" y="0"/>
          <a:ext cx="0" cy="0"/>
          <a:chOff x="0" y="0"/>
          <a:chExt cx="0" cy="0"/>
        </a:xfrm>
      </p:grpSpPr>
      <p:sp>
        <p:nvSpPr>
          <p:cNvPr id="104" name="Google Shape;104;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0000"/>
              </a:buClr>
              <a:buSzPts val="4400"/>
              <a:buFont typeface="Helvetica Neue"/>
              <a:buNone/>
            </a:pPr>
            <a:r>
              <a:rPr b="1" lang="en-CA">
                <a:solidFill>
                  <a:srgbClr val="FF0000"/>
                </a:solidFill>
                <a:latin typeface="Helvetica Neue"/>
                <a:ea typeface="Helvetica Neue"/>
                <a:cs typeface="Helvetica Neue"/>
                <a:sym typeface="Helvetica Neue"/>
              </a:rPr>
              <a:t>What are the main styles of communication?</a:t>
            </a:r>
            <a:endParaRPr>
              <a:solidFill>
                <a:srgbClr val="FF0000"/>
              </a:solidFill>
              <a:latin typeface="Helvetica Neue"/>
              <a:ea typeface="Helvetica Neue"/>
              <a:cs typeface="Helvetica Neue"/>
              <a:sym typeface="Helvetica Neue"/>
            </a:endParaRPr>
          </a:p>
        </p:txBody>
      </p:sp>
      <p:sp>
        <p:nvSpPr>
          <p:cNvPr id="105" name="Google Shape;105;p4"/>
          <p:cNvSpPr txBox="1"/>
          <p:nvPr>
            <p:ph idx="1" type="body"/>
          </p:nvPr>
        </p:nvSpPr>
        <p:spPr>
          <a:xfrm>
            <a:off x="838200" y="1980937"/>
            <a:ext cx="10515600" cy="4351338"/>
          </a:xfrm>
          <a:prstGeom prst="rect">
            <a:avLst/>
          </a:prstGeom>
          <a:noFill/>
          <a:ln>
            <a:noFill/>
          </a:ln>
        </p:spPr>
        <p:txBody>
          <a:bodyPr anchorCtr="0" anchor="t" bIns="45700" lIns="91425" spcFirstLastPara="1" rIns="91425" wrap="square" tIns="45700">
            <a:normAutofit fontScale="92500" lnSpcReduction="10000"/>
          </a:bodyPr>
          <a:lstStyle/>
          <a:p>
            <a:pPr indent="-228600" lvl="0" marL="228600" rtl="0" algn="l">
              <a:lnSpc>
                <a:spcPct val="90000"/>
              </a:lnSpc>
              <a:spcBef>
                <a:spcPts val="0"/>
              </a:spcBef>
              <a:spcAft>
                <a:spcPts val="0"/>
              </a:spcAft>
              <a:buClr>
                <a:srgbClr val="FFFFFF"/>
              </a:buClr>
              <a:buSzPct val="100000"/>
              <a:buChar char="•"/>
            </a:pPr>
            <a:r>
              <a:rPr b="1" lang="en-CA">
                <a:solidFill>
                  <a:srgbClr val="FFFFFF"/>
                </a:solidFill>
                <a:latin typeface="Helvetica Neue"/>
                <a:ea typeface="Helvetica Neue"/>
                <a:cs typeface="Helvetica Neue"/>
                <a:sym typeface="Helvetica Neue"/>
              </a:rPr>
              <a:t>Aggressive: </a:t>
            </a:r>
            <a:r>
              <a:rPr lang="en-CA">
                <a:solidFill>
                  <a:srgbClr val="FFFFFF"/>
                </a:solidFill>
                <a:latin typeface="Helvetica Neue"/>
                <a:ea typeface="Helvetica Neue"/>
                <a:cs typeface="Helvetica Neue"/>
                <a:sym typeface="Helvetica Neue"/>
              </a:rPr>
              <a:t>bossy, arrogant, bulldozing, intolerant, opinionated, and overbearing.</a:t>
            </a:r>
            <a:endParaRPr/>
          </a:p>
          <a:p>
            <a:pPr indent="-64135" lvl="0" marL="228600" rtl="0" algn="l">
              <a:lnSpc>
                <a:spcPct val="90000"/>
              </a:lnSpc>
              <a:spcBef>
                <a:spcPts val="1000"/>
              </a:spcBef>
              <a:spcAft>
                <a:spcPts val="0"/>
              </a:spcAft>
              <a:buClr>
                <a:schemeClr val="dk1"/>
              </a:buClr>
              <a:buSzPct val="100000"/>
              <a:buNone/>
            </a:pPr>
            <a:r>
              <a:t/>
            </a:r>
            <a:endParaRPr>
              <a:solidFill>
                <a:srgbClr val="FFFFFF"/>
              </a:solidFill>
              <a:latin typeface="Helvetica Neue"/>
              <a:ea typeface="Helvetica Neue"/>
              <a:cs typeface="Helvetica Neue"/>
              <a:sym typeface="Helvetica Neue"/>
            </a:endParaRPr>
          </a:p>
          <a:p>
            <a:pPr indent="-228600" lvl="0" marL="228600" rtl="0" algn="l">
              <a:lnSpc>
                <a:spcPct val="90000"/>
              </a:lnSpc>
              <a:spcBef>
                <a:spcPts val="1000"/>
              </a:spcBef>
              <a:spcAft>
                <a:spcPts val="0"/>
              </a:spcAft>
              <a:buClr>
                <a:srgbClr val="FFFFFF"/>
              </a:buClr>
              <a:buSzPct val="100000"/>
              <a:buChar char="•"/>
            </a:pPr>
            <a:r>
              <a:rPr b="1" lang="en-CA">
                <a:solidFill>
                  <a:srgbClr val="FFFFFF"/>
                </a:solidFill>
                <a:latin typeface="Helvetica Neue"/>
                <a:ea typeface="Helvetica Neue"/>
                <a:cs typeface="Helvetica Neue"/>
                <a:sym typeface="Helvetica Neue"/>
              </a:rPr>
              <a:t>Passive:</a:t>
            </a:r>
            <a:r>
              <a:rPr lang="en-CA">
                <a:solidFill>
                  <a:srgbClr val="FFFFFF"/>
                </a:solidFill>
                <a:latin typeface="Helvetica Neue"/>
                <a:ea typeface="Helvetica Neue"/>
                <a:cs typeface="Helvetica Neue"/>
                <a:sym typeface="Helvetica Neue"/>
              </a:rPr>
              <a:t> helpless, indecisive, and apologetic.</a:t>
            </a:r>
            <a:endParaRPr/>
          </a:p>
          <a:p>
            <a:pPr indent="-64135" lvl="0" marL="228600" rtl="0" algn="l">
              <a:lnSpc>
                <a:spcPct val="90000"/>
              </a:lnSpc>
              <a:spcBef>
                <a:spcPts val="1000"/>
              </a:spcBef>
              <a:spcAft>
                <a:spcPts val="0"/>
              </a:spcAft>
              <a:buClr>
                <a:schemeClr val="dk1"/>
              </a:buClr>
              <a:buSzPct val="100000"/>
              <a:buNone/>
            </a:pPr>
            <a:r>
              <a:t/>
            </a:r>
            <a:endParaRPr>
              <a:solidFill>
                <a:srgbClr val="FFFFFF"/>
              </a:solidFill>
              <a:latin typeface="Helvetica Neue"/>
              <a:ea typeface="Helvetica Neue"/>
              <a:cs typeface="Helvetica Neue"/>
              <a:sym typeface="Helvetica Neue"/>
            </a:endParaRPr>
          </a:p>
          <a:p>
            <a:pPr indent="-228600" lvl="0" marL="228600" rtl="0" algn="l">
              <a:lnSpc>
                <a:spcPct val="90000"/>
              </a:lnSpc>
              <a:spcBef>
                <a:spcPts val="1000"/>
              </a:spcBef>
              <a:spcAft>
                <a:spcPts val="0"/>
              </a:spcAft>
              <a:buClr>
                <a:srgbClr val="FFFFFF"/>
              </a:buClr>
              <a:buSzPct val="100000"/>
              <a:buChar char="•"/>
            </a:pPr>
            <a:r>
              <a:rPr b="1" lang="en-CA">
                <a:solidFill>
                  <a:srgbClr val="FFFFFF"/>
                </a:solidFill>
                <a:latin typeface="Helvetica Neue"/>
                <a:ea typeface="Helvetica Neue"/>
                <a:cs typeface="Helvetica Neue"/>
                <a:sym typeface="Helvetica Neue"/>
              </a:rPr>
              <a:t>Passive Aggressive</a:t>
            </a:r>
            <a:r>
              <a:rPr lang="en-CA">
                <a:solidFill>
                  <a:srgbClr val="FFFFFF"/>
                </a:solidFill>
                <a:latin typeface="Helvetica Neue"/>
                <a:ea typeface="Helvetica Neue"/>
                <a:cs typeface="Helvetica Neue"/>
                <a:sym typeface="Helvetica Neue"/>
              </a:rPr>
              <a:t>: sarcastic, deceiving, ambiguous, insinuating, manipulative, and guilt-inducing.</a:t>
            </a:r>
            <a:endParaRPr/>
          </a:p>
          <a:p>
            <a:pPr indent="-64135" lvl="0" marL="228600" rtl="0" algn="l">
              <a:lnSpc>
                <a:spcPct val="90000"/>
              </a:lnSpc>
              <a:spcBef>
                <a:spcPts val="1000"/>
              </a:spcBef>
              <a:spcAft>
                <a:spcPts val="0"/>
              </a:spcAft>
              <a:buClr>
                <a:schemeClr val="dk1"/>
              </a:buClr>
              <a:buSzPct val="100000"/>
              <a:buNone/>
            </a:pPr>
            <a:r>
              <a:t/>
            </a:r>
            <a:endParaRPr>
              <a:solidFill>
                <a:srgbClr val="FFFFFF"/>
              </a:solidFill>
              <a:latin typeface="Helvetica Neue"/>
              <a:ea typeface="Helvetica Neue"/>
              <a:cs typeface="Helvetica Neue"/>
              <a:sym typeface="Helvetica Neue"/>
            </a:endParaRPr>
          </a:p>
          <a:p>
            <a:pPr indent="-228600" lvl="0" marL="228600" rtl="0" algn="l">
              <a:lnSpc>
                <a:spcPct val="90000"/>
              </a:lnSpc>
              <a:spcBef>
                <a:spcPts val="1000"/>
              </a:spcBef>
              <a:spcAft>
                <a:spcPts val="0"/>
              </a:spcAft>
              <a:buClr>
                <a:srgbClr val="FFFFFF"/>
              </a:buClr>
              <a:buSzPct val="100000"/>
              <a:buChar char="•"/>
            </a:pPr>
            <a:r>
              <a:rPr b="1" lang="en-CA">
                <a:solidFill>
                  <a:srgbClr val="FFFFFF"/>
                </a:solidFill>
                <a:latin typeface="Helvetica Neue"/>
                <a:ea typeface="Helvetica Neue"/>
                <a:cs typeface="Helvetica Neue"/>
                <a:sym typeface="Helvetica Neue"/>
              </a:rPr>
              <a:t>Assertive Communication: </a:t>
            </a:r>
            <a:r>
              <a:rPr lang="en-CA">
                <a:solidFill>
                  <a:srgbClr val="FFFFFF"/>
                </a:solidFill>
                <a:latin typeface="Helvetica Neue"/>
                <a:ea typeface="Helvetica Neue"/>
                <a:cs typeface="Helvetica Neue"/>
                <a:sym typeface="Helvetica Neue"/>
              </a:rPr>
              <a:t>direct, honest, accepting, responsible, and spontaneous.</a:t>
            </a:r>
            <a:endParaRPr/>
          </a:p>
          <a:p>
            <a:pPr indent="-64135" lvl="0" marL="228600" rtl="0" algn="l">
              <a:lnSpc>
                <a:spcPct val="90000"/>
              </a:lnSpc>
              <a:spcBef>
                <a:spcPts val="1000"/>
              </a:spcBef>
              <a:spcAft>
                <a:spcPts val="0"/>
              </a:spcAft>
              <a:buClr>
                <a:schemeClr val="dk1"/>
              </a:buClr>
              <a:buSzPct val="100000"/>
              <a:buNone/>
            </a:pPr>
            <a:r>
              <a:t/>
            </a:r>
            <a:endParaRPr>
              <a:solidFill>
                <a:srgbClr val="FFFFFF"/>
              </a:solidFill>
              <a:latin typeface="Helvetica Neue"/>
              <a:ea typeface="Helvetica Neue"/>
              <a:cs typeface="Helvetica Neue"/>
              <a:sym typeface="Helvetica Neue"/>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
                                            <p:txEl>
                                              <p:pRg end="7" st="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descr="A close up of text on a white background&#10;&#10;Description automatically generated" id="110" name="Google Shape;110;p5"/>
          <p:cNvPicPr preferRelativeResize="0"/>
          <p:nvPr/>
        </p:nvPicPr>
        <p:blipFill rotWithShape="1">
          <a:blip r:embed="rId3">
            <a:alphaModFix/>
          </a:blip>
          <a:srcRect b="0" l="0" r="0" t="0"/>
          <a:stretch/>
        </p:blipFill>
        <p:spPr>
          <a:xfrm>
            <a:off x="4310953" y="0"/>
            <a:ext cx="7773510" cy="6858000"/>
          </a:xfrm>
          <a:prstGeom prst="rect">
            <a:avLst/>
          </a:prstGeom>
          <a:noFill/>
          <a:ln>
            <a:noFill/>
          </a:ln>
        </p:spPr>
      </p:pic>
      <p:sp>
        <p:nvSpPr>
          <p:cNvPr id="111" name="Google Shape;111;p5"/>
          <p:cNvSpPr txBox="1"/>
          <p:nvPr/>
        </p:nvSpPr>
        <p:spPr>
          <a:xfrm>
            <a:off x="263112" y="347282"/>
            <a:ext cx="4597699" cy="194149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4400"/>
              <a:buFont typeface="Helvetica Neue"/>
              <a:buNone/>
            </a:pPr>
            <a:r>
              <a:rPr b="1" i="0" lang="en-CA" sz="4400" u="none" cap="none" strike="noStrike">
                <a:solidFill>
                  <a:schemeClr val="dk1"/>
                </a:solidFill>
                <a:latin typeface="Helvetica Neue"/>
                <a:ea typeface="Helvetica Neue"/>
                <a:cs typeface="Helvetica Neue"/>
                <a:sym typeface="Helvetica Neue"/>
              </a:rPr>
              <a:t>Communication</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chemeClr val="dk1"/>
              </a:buClr>
              <a:buSzPts val="4400"/>
              <a:buFont typeface="Helvetica Neue"/>
              <a:buNone/>
            </a:pPr>
            <a:r>
              <a:rPr b="1" i="0" lang="en-CA" sz="4400" u="none" cap="none" strike="noStrike">
                <a:solidFill>
                  <a:schemeClr val="dk1"/>
                </a:solidFill>
                <a:latin typeface="Helvetica Neue"/>
                <a:ea typeface="Helvetica Neue"/>
                <a:cs typeface="Helvetica Neue"/>
                <a:sym typeface="Helvetica Neue"/>
              </a:rPr>
              <a:t>Styles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pic>
        <p:nvPicPr>
          <p:cNvPr descr="assertive comm graphics 2-02.jpg" id="116" name="Google Shape;116;p6"/>
          <p:cNvPicPr preferRelativeResize="0"/>
          <p:nvPr/>
        </p:nvPicPr>
        <p:blipFill rotWithShape="1">
          <a:blip r:embed="rId3">
            <a:alphaModFix/>
          </a:blip>
          <a:srcRect b="0" l="0" r="0" t="0"/>
          <a:stretch/>
        </p:blipFill>
        <p:spPr>
          <a:xfrm>
            <a:off x="4191000" y="184737"/>
            <a:ext cx="8001000" cy="6519672"/>
          </a:xfrm>
          <a:prstGeom prst="rect">
            <a:avLst/>
          </a:prstGeom>
          <a:noFill/>
          <a:ln>
            <a:noFill/>
          </a:ln>
        </p:spPr>
      </p:pic>
      <p:sp>
        <p:nvSpPr>
          <p:cNvPr id="117" name="Google Shape;117;p6"/>
          <p:cNvSpPr/>
          <p:nvPr/>
        </p:nvSpPr>
        <p:spPr>
          <a:xfrm>
            <a:off x="498104" y="319942"/>
            <a:ext cx="6485791" cy="107721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en-CA" sz="3200" u="none" cap="none" strike="noStrike">
                <a:solidFill>
                  <a:schemeClr val="dk1"/>
                </a:solidFill>
                <a:latin typeface="Helvetica Neue"/>
                <a:ea typeface="Helvetica Neue"/>
                <a:cs typeface="Helvetica Neue"/>
                <a:sym typeface="Helvetica Neue"/>
              </a:rPr>
              <a:t>How Each Communication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3200"/>
              <a:buFont typeface="Arial"/>
              <a:buNone/>
            </a:pPr>
            <a:r>
              <a:rPr b="1" i="0" lang="en-CA" sz="3200" u="none" cap="none" strike="noStrike">
                <a:solidFill>
                  <a:schemeClr val="dk1"/>
                </a:solidFill>
                <a:latin typeface="Helvetica Neue"/>
                <a:ea typeface="Helvetica Neue"/>
                <a:cs typeface="Helvetica Neue"/>
                <a:sym typeface="Helvetica Neue"/>
              </a:rPr>
              <a:t>Style Is Perceived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accent2"/>
              </a:buClr>
              <a:buSzPts val="4400"/>
              <a:buFont typeface="Helvetica Neue"/>
              <a:buNone/>
            </a:pPr>
            <a:r>
              <a:rPr b="1" lang="en-CA">
                <a:solidFill>
                  <a:schemeClr val="accent2"/>
                </a:solidFill>
                <a:latin typeface="Helvetica Neue"/>
                <a:ea typeface="Helvetica Neue"/>
                <a:cs typeface="Helvetica Neue"/>
                <a:sym typeface="Helvetica Neue"/>
              </a:rPr>
              <a:t>What is Aggressive Communication?</a:t>
            </a:r>
            <a:endParaRPr/>
          </a:p>
        </p:txBody>
      </p:sp>
      <p:sp>
        <p:nvSpPr>
          <p:cNvPr id="123" name="Google Shape;123;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b="1" lang="en-CA"/>
              <a:t>Aggressive Communication </a:t>
            </a:r>
            <a:r>
              <a:rPr lang="en-CA"/>
              <a:t>is a style in which individuals express their feelings and opinions and advocate for their needs in a way that violates the rights of others. Thus, aggressive communicators are verbally and/or physically abusive.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accent2"/>
              </a:buClr>
              <a:buSzPts val="4400"/>
              <a:buFont typeface="Helvetica Neue"/>
              <a:buNone/>
            </a:pPr>
            <a:r>
              <a:rPr b="1" lang="en-CA">
                <a:solidFill>
                  <a:schemeClr val="accent2"/>
                </a:solidFill>
                <a:latin typeface="Helvetica Neue"/>
                <a:ea typeface="Helvetica Neue"/>
                <a:cs typeface="Helvetica Neue"/>
                <a:sym typeface="Helvetica Neue"/>
              </a:rPr>
              <a:t>Why People Use an Aggressive Style of Communication</a:t>
            </a:r>
            <a:endParaRPr/>
          </a:p>
        </p:txBody>
      </p:sp>
      <p:sp>
        <p:nvSpPr>
          <p:cNvPr id="129" name="Google Shape;129;p8"/>
          <p:cNvSpPr txBox="1"/>
          <p:nvPr>
            <p:ph idx="1" type="body"/>
          </p:nvPr>
        </p:nvSpPr>
        <p:spPr>
          <a:xfrm>
            <a:off x="838200" y="1962665"/>
            <a:ext cx="10515600" cy="4351338"/>
          </a:xfrm>
          <a:prstGeom prst="rect">
            <a:avLst/>
          </a:prstGeom>
          <a:noFill/>
          <a:ln>
            <a:noFill/>
          </a:ln>
        </p:spPr>
        <p:txBody>
          <a:bodyPr anchorCtr="0" anchor="t" bIns="45700" lIns="91425" spcFirstLastPara="1" rIns="91425" wrap="square" tIns="45700">
            <a:normAutofit fontScale="92500" lnSpcReduction="20000"/>
          </a:bodyPr>
          <a:lstStyle/>
          <a:p>
            <a:pPr indent="-228600" lvl="0" marL="228600" rtl="0" algn="l">
              <a:lnSpc>
                <a:spcPct val="90000"/>
              </a:lnSpc>
              <a:spcBef>
                <a:spcPts val="0"/>
              </a:spcBef>
              <a:spcAft>
                <a:spcPts val="0"/>
              </a:spcAft>
              <a:buClr>
                <a:schemeClr val="dk1"/>
              </a:buClr>
              <a:buSzPct val="100000"/>
              <a:buChar char="•"/>
            </a:pPr>
            <a:r>
              <a:rPr lang="en-CA">
                <a:latin typeface="Helvetica Neue"/>
                <a:ea typeface="Helvetica Neue"/>
                <a:cs typeface="Helvetica Neue"/>
                <a:sym typeface="Helvetica Neue"/>
              </a:rPr>
              <a:t>To</a:t>
            </a:r>
            <a:r>
              <a:rPr b="1" lang="en-CA">
                <a:latin typeface="Helvetica Neue"/>
                <a:ea typeface="Helvetica Neue"/>
                <a:cs typeface="Helvetica Neue"/>
                <a:sym typeface="Helvetica Neue"/>
              </a:rPr>
              <a:t> Intimidate</a:t>
            </a:r>
            <a:r>
              <a:rPr lang="en-CA">
                <a:latin typeface="Helvetica Neue"/>
                <a:ea typeface="Helvetica Neue"/>
                <a:cs typeface="Helvetica Neue"/>
                <a:sym typeface="Helvetica Neue"/>
              </a:rPr>
              <a:t> others -- may get things done but people will begin to resent you and fear you</a:t>
            </a:r>
            <a:endParaRPr/>
          </a:p>
          <a:p>
            <a:pPr indent="-64135" lvl="0" marL="228600" rtl="0" algn="l">
              <a:lnSpc>
                <a:spcPct val="90000"/>
              </a:lnSpc>
              <a:spcBef>
                <a:spcPts val="1000"/>
              </a:spcBef>
              <a:spcAft>
                <a:spcPts val="0"/>
              </a:spcAft>
              <a:buClr>
                <a:schemeClr val="dk1"/>
              </a:buClr>
              <a:buSzPct val="100000"/>
              <a:buNone/>
            </a:pPr>
            <a:r>
              <a:t/>
            </a:r>
            <a:endParaRPr>
              <a:latin typeface="Helvetica Neue"/>
              <a:ea typeface="Helvetica Neue"/>
              <a:cs typeface="Helvetica Neue"/>
              <a:sym typeface="Helvetica Neue"/>
            </a:endParaRPr>
          </a:p>
          <a:p>
            <a:pPr indent="-228600" lvl="0" marL="228600" rtl="0" algn="l">
              <a:lnSpc>
                <a:spcPct val="90000"/>
              </a:lnSpc>
              <a:spcBef>
                <a:spcPts val="1000"/>
              </a:spcBef>
              <a:spcAft>
                <a:spcPts val="0"/>
              </a:spcAft>
              <a:buClr>
                <a:schemeClr val="dk1"/>
              </a:buClr>
              <a:buSzPct val="100000"/>
              <a:buChar char="•"/>
            </a:pPr>
            <a:r>
              <a:rPr lang="en-CA">
                <a:latin typeface="Helvetica Neue"/>
                <a:ea typeface="Helvetica Neue"/>
                <a:cs typeface="Helvetica Neue"/>
                <a:sym typeface="Helvetica Neue"/>
              </a:rPr>
              <a:t>To </a:t>
            </a:r>
            <a:r>
              <a:rPr i="1" lang="en-CA">
                <a:latin typeface="Helvetica Neue"/>
                <a:ea typeface="Helvetica Neue"/>
                <a:cs typeface="Helvetica Neue"/>
                <a:sym typeface="Helvetica Neue"/>
              </a:rPr>
              <a:t>feel</a:t>
            </a:r>
            <a:r>
              <a:rPr lang="en-CA">
                <a:latin typeface="Helvetica Neue"/>
                <a:ea typeface="Helvetica Neue"/>
                <a:cs typeface="Helvetica Neue"/>
                <a:sym typeface="Helvetica Neue"/>
              </a:rPr>
              <a:t> </a:t>
            </a:r>
            <a:r>
              <a:rPr b="1" lang="en-CA">
                <a:latin typeface="Helvetica Neue"/>
                <a:ea typeface="Helvetica Neue"/>
                <a:cs typeface="Helvetica Neue"/>
                <a:sym typeface="Helvetica Neue"/>
              </a:rPr>
              <a:t>powerful</a:t>
            </a:r>
            <a:r>
              <a:rPr lang="en-CA">
                <a:latin typeface="Helvetica Neue"/>
                <a:ea typeface="Helvetica Neue"/>
                <a:cs typeface="Helvetica Neue"/>
                <a:sym typeface="Helvetica Neue"/>
              </a:rPr>
              <a:t> - but short lived</a:t>
            </a:r>
            <a:endParaRPr/>
          </a:p>
          <a:p>
            <a:pPr indent="-64135" lvl="0" marL="228600" rtl="0" algn="l">
              <a:lnSpc>
                <a:spcPct val="90000"/>
              </a:lnSpc>
              <a:spcBef>
                <a:spcPts val="1000"/>
              </a:spcBef>
              <a:spcAft>
                <a:spcPts val="0"/>
              </a:spcAft>
              <a:buClr>
                <a:schemeClr val="dk1"/>
              </a:buClr>
              <a:buSzPct val="100000"/>
              <a:buNone/>
            </a:pPr>
            <a:r>
              <a:t/>
            </a:r>
            <a:endParaRPr>
              <a:latin typeface="Helvetica Neue"/>
              <a:ea typeface="Helvetica Neue"/>
              <a:cs typeface="Helvetica Neue"/>
              <a:sym typeface="Helvetica Neue"/>
            </a:endParaRPr>
          </a:p>
          <a:p>
            <a:pPr indent="-228600" lvl="0" marL="228600" rtl="0" algn="l">
              <a:lnSpc>
                <a:spcPct val="90000"/>
              </a:lnSpc>
              <a:spcBef>
                <a:spcPts val="1000"/>
              </a:spcBef>
              <a:spcAft>
                <a:spcPts val="0"/>
              </a:spcAft>
              <a:buClr>
                <a:schemeClr val="dk1"/>
              </a:buClr>
              <a:buSzPct val="100000"/>
              <a:buChar char="•"/>
            </a:pPr>
            <a:r>
              <a:rPr lang="en-CA">
                <a:latin typeface="Helvetica Neue"/>
                <a:ea typeface="Helvetica Neue"/>
                <a:cs typeface="Helvetica Neue"/>
                <a:sym typeface="Helvetica Neue"/>
              </a:rPr>
              <a:t>They feel threatened, possibly because of low self esteem</a:t>
            </a:r>
            <a:endParaRPr/>
          </a:p>
          <a:p>
            <a:pPr indent="0" lvl="0" marL="0" rtl="0" algn="l">
              <a:lnSpc>
                <a:spcPct val="90000"/>
              </a:lnSpc>
              <a:spcBef>
                <a:spcPts val="1000"/>
              </a:spcBef>
              <a:spcAft>
                <a:spcPts val="0"/>
              </a:spcAft>
              <a:buClr>
                <a:schemeClr val="dk1"/>
              </a:buClr>
              <a:buSzPct val="100000"/>
              <a:buNone/>
            </a:pPr>
            <a:r>
              <a:t/>
            </a:r>
            <a:endParaRPr>
              <a:latin typeface="Helvetica Neue"/>
              <a:ea typeface="Helvetica Neue"/>
              <a:cs typeface="Helvetica Neue"/>
              <a:sym typeface="Helvetica Neue"/>
            </a:endParaRPr>
          </a:p>
          <a:p>
            <a:pPr indent="-228600" lvl="0" marL="228600" rtl="0" algn="l">
              <a:lnSpc>
                <a:spcPct val="90000"/>
              </a:lnSpc>
              <a:spcBef>
                <a:spcPts val="1000"/>
              </a:spcBef>
              <a:spcAft>
                <a:spcPts val="0"/>
              </a:spcAft>
              <a:buClr>
                <a:schemeClr val="dk1"/>
              </a:buClr>
              <a:buSzPct val="100000"/>
              <a:buChar char="•"/>
            </a:pPr>
            <a:r>
              <a:rPr lang="en-CA">
                <a:latin typeface="Helvetica Neue"/>
                <a:ea typeface="Helvetica Neue"/>
                <a:cs typeface="Helvetica Neue"/>
                <a:sym typeface="Helvetica Neue"/>
              </a:rPr>
              <a:t>They fail to understand the negative consequences – “</a:t>
            </a:r>
            <a:r>
              <a:rPr i="1" lang="en-CA">
                <a:latin typeface="Helvetica Neue"/>
                <a:ea typeface="Helvetica Neue"/>
                <a:cs typeface="Helvetica Neue"/>
                <a:sym typeface="Helvetica Neue"/>
              </a:rPr>
              <a:t>It has worked before</a:t>
            </a:r>
            <a:r>
              <a:rPr lang="en-CA">
                <a:latin typeface="Helvetica Neue"/>
                <a:ea typeface="Helvetica Neue"/>
                <a:cs typeface="Helvetica Neue"/>
                <a:sym typeface="Helvetica Neue"/>
              </a:rPr>
              <a:t>”</a:t>
            </a:r>
            <a:endParaRPr/>
          </a:p>
          <a:p>
            <a:pPr indent="-64135" lvl="0" marL="228600" rtl="0" algn="l">
              <a:lnSpc>
                <a:spcPct val="90000"/>
              </a:lnSpc>
              <a:spcBef>
                <a:spcPts val="1000"/>
              </a:spcBef>
              <a:spcAft>
                <a:spcPts val="0"/>
              </a:spcAft>
              <a:buClr>
                <a:schemeClr val="dk1"/>
              </a:buClr>
              <a:buSzPct val="100000"/>
              <a:buNone/>
            </a:pPr>
            <a:r>
              <a:t/>
            </a:r>
            <a:endParaRPr>
              <a:latin typeface="Helvetica Neue"/>
              <a:ea typeface="Helvetica Neue"/>
              <a:cs typeface="Helvetica Neue"/>
              <a:sym typeface="Helvetica Neue"/>
            </a:endParaRPr>
          </a:p>
          <a:p>
            <a:pPr indent="-228600" lvl="0" marL="228600" rtl="0" algn="l">
              <a:lnSpc>
                <a:spcPct val="90000"/>
              </a:lnSpc>
              <a:spcBef>
                <a:spcPts val="1000"/>
              </a:spcBef>
              <a:spcAft>
                <a:spcPts val="0"/>
              </a:spcAft>
              <a:buClr>
                <a:schemeClr val="dk1"/>
              </a:buClr>
              <a:buSzPct val="100000"/>
              <a:buChar char="•"/>
            </a:pPr>
            <a:r>
              <a:rPr lang="en-CA">
                <a:latin typeface="Helvetica Neue"/>
                <a:ea typeface="Helvetica Neue"/>
                <a:cs typeface="Helvetica Neue"/>
                <a:sym typeface="Helvetica Neue"/>
              </a:rPr>
              <a:t>It is a learned behavior</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accent2"/>
              </a:buClr>
              <a:buSzPts val="4400"/>
              <a:buFont typeface="Helvetica Neue"/>
              <a:buNone/>
            </a:pPr>
            <a:r>
              <a:rPr b="1" lang="en-CA">
                <a:solidFill>
                  <a:schemeClr val="accent2"/>
                </a:solidFill>
                <a:latin typeface="Helvetica Neue"/>
                <a:ea typeface="Helvetica Neue"/>
                <a:cs typeface="Helvetica Neue"/>
                <a:sym typeface="Helvetica Neue"/>
              </a:rPr>
              <a:t>Aggressive communicators will often:</a:t>
            </a:r>
            <a:endParaRPr b="1">
              <a:solidFill>
                <a:schemeClr val="accent2"/>
              </a:solidFill>
              <a:latin typeface="Helvetica Neue"/>
              <a:ea typeface="Helvetica Neue"/>
              <a:cs typeface="Helvetica Neue"/>
              <a:sym typeface="Helvetica Neue"/>
            </a:endParaRPr>
          </a:p>
        </p:txBody>
      </p:sp>
      <p:sp>
        <p:nvSpPr>
          <p:cNvPr id="135" name="Google Shape;135;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85000" lnSpcReduction="20000"/>
          </a:bodyPr>
          <a:lstStyle/>
          <a:p>
            <a:pPr indent="-228600" lvl="0" marL="228600" rtl="0" algn="l">
              <a:lnSpc>
                <a:spcPct val="90000"/>
              </a:lnSpc>
              <a:spcBef>
                <a:spcPts val="0"/>
              </a:spcBef>
              <a:spcAft>
                <a:spcPts val="0"/>
              </a:spcAft>
              <a:buClr>
                <a:schemeClr val="dk1"/>
              </a:buClr>
              <a:buSzPct val="100000"/>
              <a:buChar char="•"/>
            </a:pPr>
            <a:r>
              <a:rPr lang="en-CA"/>
              <a:t>try to dominate others </a:t>
            </a:r>
            <a:endParaRPr/>
          </a:p>
          <a:p>
            <a:pPr indent="-228600" lvl="0" marL="228600" rtl="0" algn="l">
              <a:lnSpc>
                <a:spcPct val="90000"/>
              </a:lnSpc>
              <a:spcBef>
                <a:spcPts val="1000"/>
              </a:spcBef>
              <a:spcAft>
                <a:spcPts val="0"/>
              </a:spcAft>
              <a:buClr>
                <a:schemeClr val="dk1"/>
              </a:buClr>
              <a:buSzPct val="100000"/>
              <a:buChar char="•"/>
            </a:pPr>
            <a:r>
              <a:rPr lang="en-CA"/>
              <a:t>use humiliation to control others </a:t>
            </a:r>
            <a:endParaRPr/>
          </a:p>
          <a:p>
            <a:pPr indent="-228600" lvl="0" marL="228600" rtl="0" algn="l">
              <a:lnSpc>
                <a:spcPct val="90000"/>
              </a:lnSpc>
              <a:spcBef>
                <a:spcPts val="1000"/>
              </a:spcBef>
              <a:spcAft>
                <a:spcPts val="0"/>
              </a:spcAft>
              <a:buClr>
                <a:schemeClr val="dk1"/>
              </a:buClr>
              <a:buSzPct val="100000"/>
              <a:buChar char="•"/>
            </a:pPr>
            <a:r>
              <a:rPr lang="en-CA"/>
              <a:t>criticize, blame, or attack others </a:t>
            </a:r>
            <a:endParaRPr/>
          </a:p>
          <a:p>
            <a:pPr indent="-228600" lvl="0" marL="228600" rtl="0" algn="l">
              <a:lnSpc>
                <a:spcPct val="90000"/>
              </a:lnSpc>
              <a:spcBef>
                <a:spcPts val="1000"/>
              </a:spcBef>
              <a:spcAft>
                <a:spcPts val="0"/>
              </a:spcAft>
              <a:buClr>
                <a:schemeClr val="dk1"/>
              </a:buClr>
              <a:buSzPct val="100000"/>
              <a:buChar char="•"/>
            </a:pPr>
            <a:r>
              <a:rPr lang="en-CA"/>
              <a:t>be very impulsive </a:t>
            </a:r>
            <a:endParaRPr/>
          </a:p>
          <a:p>
            <a:pPr indent="-228600" lvl="0" marL="228600" rtl="0" algn="l">
              <a:lnSpc>
                <a:spcPct val="90000"/>
              </a:lnSpc>
              <a:spcBef>
                <a:spcPts val="1000"/>
              </a:spcBef>
              <a:spcAft>
                <a:spcPts val="0"/>
              </a:spcAft>
              <a:buClr>
                <a:schemeClr val="dk1"/>
              </a:buClr>
              <a:buSzPct val="100000"/>
              <a:buChar char="•"/>
            </a:pPr>
            <a:r>
              <a:rPr lang="en-CA"/>
              <a:t>have low frustration tolerance </a:t>
            </a:r>
            <a:endParaRPr/>
          </a:p>
          <a:p>
            <a:pPr indent="-228600" lvl="0" marL="228600" rtl="0" algn="l">
              <a:lnSpc>
                <a:spcPct val="90000"/>
              </a:lnSpc>
              <a:spcBef>
                <a:spcPts val="1000"/>
              </a:spcBef>
              <a:spcAft>
                <a:spcPts val="0"/>
              </a:spcAft>
              <a:buClr>
                <a:schemeClr val="dk1"/>
              </a:buClr>
              <a:buSzPct val="100000"/>
              <a:buChar char="•"/>
            </a:pPr>
            <a:r>
              <a:rPr lang="en-CA"/>
              <a:t>speak in a loud, demanding, and overbearing voice </a:t>
            </a:r>
            <a:endParaRPr/>
          </a:p>
          <a:p>
            <a:pPr indent="-228600" lvl="0" marL="228600" rtl="0" algn="l">
              <a:lnSpc>
                <a:spcPct val="90000"/>
              </a:lnSpc>
              <a:spcBef>
                <a:spcPts val="1000"/>
              </a:spcBef>
              <a:spcAft>
                <a:spcPts val="0"/>
              </a:spcAft>
              <a:buClr>
                <a:schemeClr val="dk1"/>
              </a:buClr>
              <a:buSzPct val="100000"/>
              <a:buChar char="•"/>
            </a:pPr>
            <a:r>
              <a:rPr lang="en-CA"/>
              <a:t>act threateningly and rudely </a:t>
            </a:r>
            <a:endParaRPr/>
          </a:p>
          <a:p>
            <a:pPr indent="-228600" lvl="0" marL="228600" rtl="0" algn="l">
              <a:lnSpc>
                <a:spcPct val="90000"/>
              </a:lnSpc>
              <a:spcBef>
                <a:spcPts val="1000"/>
              </a:spcBef>
              <a:spcAft>
                <a:spcPts val="0"/>
              </a:spcAft>
              <a:buClr>
                <a:schemeClr val="dk1"/>
              </a:buClr>
              <a:buSzPct val="100000"/>
              <a:buChar char="•"/>
            </a:pPr>
            <a:r>
              <a:rPr lang="en-CA"/>
              <a:t>not listen well </a:t>
            </a:r>
            <a:endParaRPr/>
          </a:p>
          <a:p>
            <a:pPr indent="-228600" lvl="0" marL="228600" rtl="0" algn="l">
              <a:lnSpc>
                <a:spcPct val="90000"/>
              </a:lnSpc>
              <a:spcBef>
                <a:spcPts val="1000"/>
              </a:spcBef>
              <a:spcAft>
                <a:spcPts val="0"/>
              </a:spcAft>
              <a:buClr>
                <a:schemeClr val="dk1"/>
              </a:buClr>
              <a:buSzPct val="100000"/>
              <a:buChar char="•"/>
            </a:pPr>
            <a:r>
              <a:rPr lang="en-CA"/>
              <a:t>interrupt frequently </a:t>
            </a:r>
            <a:endParaRPr/>
          </a:p>
          <a:p>
            <a:pPr indent="-228600" lvl="0" marL="228600" rtl="0" algn="l">
              <a:lnSpc>
                <a:spcPct val="90000"/>
              </a:lnSpc>
              <a:spcBef>
                <a:spcPts val="1000"/>
              </a:spcBef>
              <a:spcAft>
                <a:spcPts val="0"/>
              </a:spcAft>
              <a:buClr>
                <a:schemeClr val="dk1"/>
              </a:buClr>
              <a:buSzPct val="100000"/>
              <a:buChar char="•"/>
            </a:pPr>
            <a:r>
              <a:rPr lang="en-CA"/>
              <a:t>use “you” statements </a:t>
            </a:r>
            <a:endParaRPr/>
          </a:p>
          <a:p>
            <a:pPr indent="-228600" lvl="0" marL="228600" rtl="0" algn="l">
              <a:lnSpc>
                <a:spcPct val="90000"/>
              </a:lnSpc>
              <a:spcBef>
                <a:spcPts val="1000"/>
              </a:spcBef>
              <a:spcAft>
                <a:spcPts val="0"/>
              </a:spcAft>
              <a:buClr>
                <a:schemeClr val="dk1"/>
              </a:buClr>
              <a:buSzPct val="100000"/>
              <a:buChar char="•"/>
            </a:pPr>
            <a:r>
              <a:rPr lang="en-CA"/>
              <a:t>have an overbearing or intimidating posture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2019-02-13T02:14:26Z</dcterms:created>
  <dc:creator>Christina Tarsitano</dc:creator>
</cp:coreProperties>
</file>